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404050" cy="43205400"/>
  <p:notesSz cx="6864350" cy="9996488"/>
  <p:defaultTextStyle>
    <a:defPPr>
      <a:defRPr lang="zh-TW"/>
    </a:defPPr>
    <a:lvl1pPr algn="l" rtl="0" fontAlgn="base">
      <a:spcBef>
        <a:spcPct val="0"/>
      </a:spcBef>
      <a:spcAft>
        <a:spcPct val="0"/>
      </a:spcAft>
      <a:defRPr kumimoji="1" sz="85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sz="8500"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sz="8500"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sz="8500"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sz="8500" kern="1200">
        <a:solidFill>
          <a:schemeClr val="tx1"/>
        </a:solidFill>
        <a:latin typeface="Arial" charset="0"/>
        <a:ea typeface="新細明體" pitchFamily="18" charset="-120"/>
        <a:cs typeface="+mn-cs"/>
      </a:defRPr>
    </a:lvl5pPr>
    <a:lvl6pPr marL="2286000" algn="l" defTabSz="914400" rtl="0" eaLnBrk="1" latinLnBrk="0" hangingPunct="1">
      <a:defRPr kumimoji="1" sz="8500" kern="1200">
        <a:solidFill>
          <a:schemeClr val="tx1"/>
        </a:solidFill>
        <a:latin typeface="Arial" charset="0"/>
        <a:ea typeface="新細明體" pitchFamily="18" charset="-120"/>
        <a:cs typeface="+mn-cs"/>
      </a:defRPr>
    </a:lvl6pPr>
    <a:lvl7pPr marL="2743200" algn="l" defTabSz="914400" rtl="0" eaLnBrk="1" latinLnBrk="0" hangingPunct="1">
      <a:defRPr kumimoji="1" sz="8500" kern="1200">
        <a:solidFill>
          <a:schemeClr val="tx1"/>
        </a:solidFill>
        <a:latin typeface="Arial" charset="0"/>
        <a:ea typeface="新細明體" pitchFamily="18" charset="-120"/>
        <a:cs typeface="+mn-cs"/>
      </a:defRPr>
    </a:lvl7pPr>
    <a:lvl8pPr marL="3200400" algn="l" defTabSz="914400" rtl="0" eaLnBrk="1" latinLnBrk="0" hangingPunct="1">
      <a:defRPr kumimoji="1" sz="8500" kern="1200">
        <a:solidFill>
          <a:schemeClr val="tx1"/>
        </a:solidFill>
        <a:latin typeface="Arial" charset="0"/>
        <a:ea typeface="新細明體" pitchFamily="18" charset="-120"/>
        <a:cs typeface="+mn-cs"/>
      </a:defRPr>
    </a:lvl8pPr>
    <a:lvl9pPr marL="3657600" algn="l" defTabSz="914400" rtl="0" eaLnBrk="1" latinLnBrk="0" hangingPunct="1">
      <a:defRPr kumimoji="1" sz="8500"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608" autoAdjust="0"/>
  </p:normalViewPr>
  <p:slideViewPr>
    <p:cSldViewPr>
      <p:cViewPr>
        <p:scale>
          <a:sx n="25" d="100"/>
          <a:sy n="25" d="100"/>
        </p:scale>
        <p:origin x="12" y="-2072"/>
      </p:cViewPr>
      <p:guideLst>
        <p:guide orient="horz" pos="13608"/>
        <p:guide pos="1020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4552" cy="49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1" tIns="48171" rIns="96341" bIns="48171" numCol="1" anchor="t" anchorCtr="0" compatLnSpc="1">
            <a:prstTxWarp prst="textNoShape">
              <a:avLst/>
            </a:prstTxWarp>
          </a:bodyPr>
          <a:lstStyle>
            <a:lvl1pPr>
              <a:defRPr sz="1300">
                <a:ea typeface="新細明體" pitchFamily="18" charset="-120"/>
              </a:defRPr>
            </a:lvl1pPr>
          </a:lstStyle>
          <a:p>
            <a:pPr>
              <a:defRPr/>
            </a:pPr>
            <a:endParaRPr lang="en-US" altLang="zh-TW"/>
          </a:p>
        </p:txBody>
      </p:sp>
      <p:sp>
        <p:nvSpPr>
          <p:cNvPr id="3075" name="Rectangle 3"/>
          <p:cNvSpPr>
            <a:spLocks noGrp="1" noChangeArrowheads="1"/>
          </p:cNvSpPr>
          <p:nvPr>
            <p:ph type="dt" idx="1"/>
          </p:nvPr>
        </p:nvSpPr>
        <p:spPr bwMode="auto">
          <a:xfrm>
            <a:off x="3888210" y="0"/>
            <a:ext cx="2974552" cy="49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1" tIns="48171" rIns="96341" bIns="48171" numCol="1" anchor="t" anchorCtr="0" compatLnSpc="1">
            <a:prstTxWarp prst="textNoShape">
              <a:avLst/>
            </a:prstTxWarp>
          </a:bodyPr>
          <a:lstStyle>
            <a:lvl1pPr algn="r">
              <a:defRPr sz="1300">
                <a:ea typeface="新細明體" pitchFamily="18" charset="-120"/>
              </a:defRPr>
            </a:lvl1pPr>
          </a:lstStyle>
          <a:p>
            <a:pPr>
              <a:defRPr/>
            </a:pPr>
            <a:endParaRPr lang="en-US" altLang="zh-TW"/>
          </a:p>
        </p:txBody>
      </p:sp>
      <p:sp>
        <p:nvSpPr>
          <p:cNvPr id="3076" name="Rectangle 4"/>
          <p:cNvSpPr>
            <a:spLocks noGrp="1" noRot="1" noChangeAspect="1" noChangeArrowheads="1" noTextEdit="1"/>
          </p:cNvSpPr>
          <p:nvPr>
            <p:ph type="sldImg" idx="2"/>
          </p:nvPr>
        </p:nvSpPr>
        <p:spPr bwMode="auto">
          <a:xfrm>
            <a:off x="2027238" y="749300"/>
            <a:ext cx="2809875" cy="3749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6435" y="4748332"/>
            <a:ext cx="5491480" cy="449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1" tIns="48171" rIns="96341" bIns="48171"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p:cNvSpPr>
            <a:spLocks noGrp="1" noChangeArrowheads="1"/>
          </p:cNvSpPr>
          <p:nvPr>
            <p:ph type="ftr" sz="quarter" idx="4"/>
          </p:nvPr>
        </p:nvSpPr>
        <p:spPr bwMode="auto">
          <a:xfrm>
            <a:off x="0" y="9494929"/>
            <a:ext cx="2974552" cy="49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1" tIns="48171" rIns="96341" bIns="48171" numCol="1" anchor="b" anchorCtr="0" compatLnSpc="1">
            <a:prstTxWarp prst="textNoShape">
              <a:avLst/>
            </a:prstTxWarp>
          </a:bodyPr>
          <a:lstStyle>
            <a:lvl1pPr>
              <a:defRPr sz="1300">
                <a:ea typeface="新細明體" pitchFamily="18" charset="-120"/>
              </a:defRPr>
            </a:lvl1pPr>
          </a:lstStyle>
          <a:p>
            <a:pPr>
              <a:defRPr/>
            </a:pPr>
            <a:endParaRPr lang="en-US" altLang="zh-TW"/>
          </a:p>
        </p:txBody>
      </p:sp>
      <p:sp>
        <p:nvSpPr>
          <p:cNvPr id="3079" name="Rectangle 7"/>
          <p:cNvSpPr>
            <a:spLocks noGrp="1" noChangeArrowheads="1"/>
          </p:cNvSpPr>
          <p:nvPr>
            <p:ph type="sldNum" sz="quarter" idx="5"/>
          </p:nvPr>
        </p:nvSpPr>
        <p:spPr bwMode="auto">
          <a:xfrm>
            <a:off x="3888210" y="9494929"/>
            <a:ext cx="2974552" cy="49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1" tIns="48171" rIns="96341" bIns="48171" numCol="1" anchor="b" anchorCtr="0" compatLnSpc="1">
            <a:prstTxWarp prst="textNoShape">
              <a:avLst/>
            </a:prstTxWarp>
          </a:bodyPr>
          <a:lstStyle>
            <a:lvl1pPr algn="r">
              <a:defRPr sz="1300">
                <a:ea typeface="新細明體" pitchFamily="18" charset="-120"/>
              </a:defRPr>
            </a:lvl1pPr>
          </a:lstStyle>
          <a:p>
            <a:pPr>
              <a:defRPr/>
            </a:pPr>
            <a:fld id="{98A35CA7-49D7-453A-BC82-5AD5E47BE6BC}" type="slidenum">
              <a:rPr lang="en-US" altLang="zh-TW"/>
              <a:pPr>
                <a:defRPr/>
              </a:pPr>
              <a:t>‹#›</a:t>
            </a:fld>
            <a:endParaRPr lang="en-US" altLang="zh-TW"/>
          </a:p>
        </p:txBody>
      </p:sp>
    </p:spTree>
    <p:extLst>
      <p:ext uri="{BB962C8B-B14F-4D97-AF65-F5344CB8AC3E}">
        <p14:creationId xmlns:p14="http://schemas.microsoft.com/office/powerpoint/2010/main" val="794505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spcBef>
                <a:spcPct val="30000"/>
              </a:spcBef>
              <a:defRPr kumimoji="1" sz="1300">
                <a:solidFill>
                  <a:schemeClr val="tx1"/>
                </a:solidFill>
                <a:latin typeface="Arial" charset="0"/>
                <a:ea typeface="新細明體" pitchFamily="18" charset="-120"/>
              </a:defRPr>
            </a:lvl1pPr>
            <a:lvl2pPr marL="782772" indent="-301066" eaLnBrk="0" hangingPunct="0">
              <a:spcBef>
                <a:spcPct val="30000"/>
              </a:spcBef>
              <a:defRPr kumimoji="1" sz="1300">
                <a:solidFill>
                  <a:schemeClr val="tx1"/>
                </a:solidFill>
                <a:latin typeface="Arial" charset="0"/>
                <a:ea typeface="新細明體" pitchFamily="18" charset="-120"/>
              </a:defRPr>
            </a:lvl2pPr>
            <a:lvl3pPr marL="1204265" indent="-240853" eaLnBrk="0" hangingPunct="0">
              <a:spcBef>
                <a:spcPct val="30000"/>
              </a:spcBef>
              <a:defRPr kumimoji="1" sz="1300">
                <a:solidFill>
                  <a:schemeClr val="tx1"/>
                </a:solidFill>
                <a:latin typeface="Arial" charset="0"/>
                <a:ea typeface="新細明體" pitchFamily="18" charset="-120"/>
              </a:defRPr>
            </a:lvl3pPr>
            <a:lvl4pPr marL="1685971" indent="-240853" eaLnBrk="0" hangingPunct="0">
              <a:spcBef>
                <a:spcPct val="30000"/>
              </a:spcBef>
              <a:defRPr kumimoji="1" sz="1300">
                <a:solidFill>
                  <a:schemeClr val="tx1"/>
                </a:solidFill>
                <a:latin typeface="Arial" charset="0"/>
                <a:ea typeface="新細明體" pitchFamily="18" charset="-120"/>
              </a:defRPr>
            </a:lvl4pPr>
            <a:lvl5pPr marL="2167677" indent="-240853" eaLnBrk="0" hangingPunct="0">
              <a:spcBef>
                <a:spcPct val="30000"/>
              </a:spcBef>
              <a:defRPr kumimoji="1" sz="1300">
                <a:solidFill>
                  <a:schemeClr val="tx1"/>
                </a:solidFill>
                <a:latin typeface="Arial" charset="0"/>
                <a:ea typeface="新細明體" pitchFamily="18" charset="-120"/>
              </a:defRPr>
            </a:lvl5pPr>
            <a:lvl6pPr marL="2649383" indent="-240853" eaLnBrk="0" fontAlgn="base" hangingPunct="0">
              <a:spcBef>
                <a:spcPct val="30000"/>
              </a:spcBef>
              <a:spcAft>
                <a:spcPct val="0"/>
              </a:spcAft>
              <a:defRPr kumimoji="1" sz="1300">
                <a:solidFill>
                  <a:schemeClr val="tx1"/>
                </a:solidFill>
                <a:latin typeface="Arial" charset="0"/>
                <a:ea typeface="新細明體" pitchFamily="18" charset="-120"/>
              </a:defRPr>
            </a:lvl6pPr>
            <a:lvl7pPr marL="3131088" indent="-240853" eaLnBrk="0" fontAlgn="base" hangingPunct="0">
              <a:spcBef>
                <a:spcPct val="30000"/>
              </a:spcBef>
              <a:spcAft>
                <a:spcPct val="0"/>
              </a:spcAft>
              <a:defRPr kumimoji="1" sz="1300">
                <a:solidFill>
                  <a:schemeClr val="tx1"/>
                </a:solidFill>
                <a:latin typeface="Arial" charset="0"/>
                <a:ea typeface="新細明體" pitchFamily="18" charset="-120"/>
              </a:defRPr>
            </a:lvl7pPr>
            <a:lvl8pPr marL="3612794" indent="-240853" eaLnBrk="0" fontAlgn="base" hangingPunct="0">
              <a:spcBef>
                <a:spcPct val="30000"/>
              </a:spcBef>
              <a:spcAft>
                <a:spcPct val="0"/>
              </a:spcAft>
              <a:defRPr kumimoji="1" sz="1300">
                <a:solidFill>
                  <a:schemeClr val="tx1"/>
                </a:solidFill>
                <a:latin typeface="Arial" charset="0"/>
                <a:ea typeface="新細明體" pitchFamily="18" charset="-120"/>
              </a:defRPr>
            </a:lvl8pPr>
            <a:lvl9pPr marL="4094500" indent="-240853"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99AB953B-A955-43B4-AEC1-F866AB5CE94F}" type="slidenum">
              <a:rPr lang="en-US" altLang="zh-TW" smtClean="0"/>
              <a:pPr eaLnBrk="1" hangingPunct="1">
                <a:spcBef>
                  <a:spcPct val="0"/>
                </a:spcBef>
              </a:pPr>
              <a:t>1</a:t>
            </a:fld>
            <a:endParaRPr lang="en-US" altLang="zh-TW"/>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zh-TW" altLang="zh-TW"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430463" y="13422313"/>
            <a:ext cx="27543125" cy="9259887"/>
          </a:xfrm>
        </p:spPr>
        <p:txBody>
          <a:bodyPr/>
          <a:lstStyle/>
          <a:p>
            <a:r>
              <a:rPr lang="zh-TW" altLang="en-US"/>
              <a:t>按一下以編輯母片標題樣式</a:t>
            </a:r>
          </a:p>
        </p:txBody>
      </p:sp>
      <p:sp>
        <p:nvSpPr>
          <p:cNvPr id="3" name="副標題 2"/>
          <p:cNvSpPr>
            <a:spLocks noGrp="1"/>
          </p:cNvSpPr>
          <p:nvPr>
            <p:ph type="subTitle" idx="1"/>
          </p:nvPr>
        </p:nvSpPr>
        <p:spPr>
          <a:xfrm>
            <a:off x="4860925" y="24482425"/>
            <a:ext cx="22682200" cy="11042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25CDAA4-D55A-49BD-BA81-FBEDA5B6F7C4}" type="slidenum">
              <a:rPr lang="en-US" altLang="zh-TW"/>
              <a:pPr>
                <a:defRPr/>
              </a:pPr>
              <a:t>‹#›</a:t>
            </a:fld>
            <a:endParaRPr lang="en-US" altLang="zh-TW"/>
          </a:p>
        </p:txBody>
      </p:sp>
    </p:spTree>
    <p:extLst>
      <p:ext uri="{BB962C8B-B14F-4D97-AF65-F5344CB8AC3E}">
        <p14:creationId xmlns:p14="http://schemas.microsoft.com/office/powerpoint/2010/main" val="105386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3B2B129-3D53-416C-8C42-633F2E33497F}" type="slidenum">
              <a:rPr lang="en-US" altLang="zh-TW"/>
              <a:pPr>
                <a:defRPr/>
              </a:pPr>
              <a:t>‹#›</a:t>
            </a:fld>
            <a:endParaRPr lang="en-US" altLang="zh-TW"/>
          </a:p>
        </p:txBody>
      </p:sp>
    </p:spTree>
    <p:extLst>
      <p:ext uri="{BB962C8B-B14F-4D97-AF65-F5344CB8AC3E}">
        <p14:creationId xmlns:p14="http://schemas.microsoft.com/office/powerpoint/2010/main" val="288558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23493413" y="1730375"/>
            <a:ext cx="7289800" cy="368649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620838" y="1730375"/>
            <a:ext cx="21720175" cy="368649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17084D3-C2C7-4ED2-A494-0E891EFA6CF5}" type="slidenum">
              <a:rPr lang="en-US" altLang="zh-TW"/>
              <a:pPr>
                <a:defRPr/>
              </a:pPr>
              <a:t>‹#›</a:t>
            </a:fld>
            <a:endParaRPr lang="en-US" altLang="zh-TW"/>
          </a:p>
        </p:txBody>
      </p:sp>
    </p:spTree>
    <p:extLst>
      <p:ext uri="{BB962C8B-B14F-4D97-AF65-F5344CB8AC3E}">
        <p14:creationId xmlns:p14="http://schemas.microsoft.com/office/powerpoint/2010/main" val="61762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DA79751-08C1-4D12-99F4-4FD3548B8BB4}" type="slidenum">
              <a:rPr lang="en-US" altLang="zh-TW"/>
              <a:pPr>
                <a:defRPr/>
              </a:pPr>
              <a:t>‹#›</a:t>
            </a:fld>
            <a:endParaRPr lang="en-US" altLang="zh-TW"/>
          </a:p>
        </p:txBody>
      </p:sp>
    </p:spTree>
    <p:extLst>
      <p:ext uri="{BB962C8B-B14F-4D97-AF65-F5344CB8AC3E}">
        <p14:creationId xmlns:p14="http://schemas.microsoft.com/office/powerpoint/2010/main" val="25781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2559050" y="27763788"/>
            <a:ext cx="27544713" cy="8580437"/>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2559050" y="18311813"/>
            <a:ext cx="27544713" cy="94519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C91496-C72B-480E-800A-1B5189E81AE1}" type="slidenum">
              <a:rPr lang="en-US" altLang="zh-TW"/>
              <a:pPr>
                <a:defRPr/>
              </a:pPr>
              <a:t>‹#›</a:t>
            </a:fld>
            <a:endParaRPr lang="en-US" altLang="zh-TW"/>
          </a:p>
        </p:txBody>
      </p:sp>
    </p:spTree>
    <p:extLst>
      <p:ext uri="{BB962C8B-B14F-4D97-AF65-F5344CB8AC3E}">
        <p14:creationId xmlns:p14="http://schemas.microsoft.com/office/powerpoint/2010/main" val="323359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620838" y="10080625"/>
            <a:ext cx="14504987"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16278225" y="10080625"/>
            <a:ext cx="14504988"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8FA45CD-7C04-4039-9ED8-F5AA1E143B0D}" type="slidenum">
              <a:rPr lang="en-US" altLang="zh-TW"/>
              <a:pPr>
                <a:defRPr/>
              </a:pPr>
              <a:t>‹#›</a:t>
            </a:fld>
            <a:endParaRPr lang="en-US" altLang="zh-TW"/>
          </a:p>
        </p:txBody>
      </p:sp>
    </p:spTree>
    <p:extLst>
      <p:ext uri="{BB962C8B-B14F-4D97-AF65-F5344CB8AC3E}">
        <p14:creationId xmlns:p14="http://schemas.microsoft.com/office/powerpoint/2010/main" val="99486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1620838" y="9671050"/>
            <a:ext cx="1431607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620838" y="13701713"/>
            <a:ext cx="1431607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16460788" y="9671050"/>
            <a:ext cx="1432242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16460788" y="13701713"/>
            <a:ext cx="1432242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C095FBA4-3B68-455D-8ABF-46879D186826}" type="slidenum">
              <a:rPr lang="en-US" altLang="zh-TW"/>
              <a:pPr>
                <a:defRPr/>
              </a:pPr>
              <a:t>‹#›</a:t>
            </a:fld>
            <a:endParaRPr lang="en-US" altLang="zh-TW"/>
          </a:p>
        </p:txBody>
      </p:sp>
    </p:spTree>
    <p:extLst>
      <p:ext uri="{BB962C8B-B14F-4D97-AF65-F5344CB8AC3E}">
        <p14:creationId xmlns:p14="http://schemas.microsoft.com/office/powerpoint/2010/main" val="111968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EC0FB782-D153-4756-9F3E-166C31429E3C}" type="slidenum">
              <a:rPr lang="en-US" altLang="zh-TW"/>
              <a:pPr>
                <a:defRPr/>
              </a:pPr>
              <a:t>‹#›</a:t>
            </a:fld>
            <a:endParaRPr lang="en-US" altLang="zh-TW"/>
          </a:p>
        </p:txBody>
      </p:sp>
    </p:spTree>
    <p:extLst>
      <p:ext uri="{BB962C8B-B14F-4D97-AF65-F5344CB8AC3E}">
        <p14:creationId xmlns:p14="http://schemas.microsoft.com/office/powerpoint/2010/main" val="143233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2CCF7D5-9E55-45A3-A53A-CD00293A0ECA}" type="slidenum">
              <a:rPr lang="en-US" altLang="zh-TW"/>
              <a:pPr>
                <a:defRPr/>
              </a:pPr>
              <a:t>‹#›</a:t>
            </a:fld>
            <a:endParaRPr lang="en-US" altLang="zh-TW"/>
          </a:p>
        </p:txBody>
      </p:sp>
    </p:spTree>
    <p:extLst>
      <p:ext uri="{BB962C8B-B14F-4D97-AF65-F5344CB8AC3E}">
        <p14:creationId xmlns:p14="http://schemas.microsoft.com/office/powerpoint/2010/main" val="226538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620838" y="1720850"/>
            <a:ext cx="10660062" cy="7319963"/>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12669838" y="1720850"/>
            <a:ext cx="18113375" cy="36874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620838" y="9040813"/>
            <a:ext cx="10660062" cy="295544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7DDC350-83F7-404C-83E3-F56928B0EACA}" type="slidenum">
              <a:rPr lang="en-US" altLang="zh-TW"/>
              <a:pPr>
                <a:defRPr/>
              </a:pPr>
              <a:t>‹#›</a:t>
            </a:fld>
            <a:endParaRPr lang="en-US" altLang="zh-TW"/>
          </a:p>
        </p:txBody>
      </p:sp>
    </p:spTree>
    <p:extLst>
      <p:ext uri="{BB962C8B-B14F-4D97-AF65-F5344CB8AC3E}">
        <p14:creationId xmlns:p14="http://schemas.microsoft.com/office/powerpoint/2010/main" val="399444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51588" y="30243463"/>
            <a:ext cx="19442112" cy="3570287"/>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6351588" y="3860800"/>
            <a:ext cx="19442112" cy="259222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51588" y="33813750"/>
            <a:ext cx="19442112" cy="5070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799815C-5586-49B7-A305-C9F9E0E894BE}" type="slidenum">
              <a:rPr lang="en-US" altLang="zh-TW"/>
              <a:pPr>
                <a:defRPr/>
              </a:pPr>
              <a:t>‹#›</a:t>
            </a:fld>
            <a:endParaRPr lang="en-US" altLang="zh-TW"/>
          </a:p>
        </p:txBody>
      </p:sp>
    </p:spTree>
    <p:extLst>
      <p:ext uri="{BB962C8B-B14F-4D97-AF65-F5344CB8AC3E}">
        <p14:creationId xmlns:p14="http://schemas.microsoft.com/office/powerpoint/2010/main" val="135067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0838" y="1730375"/>
            <a:ext cx="29162375" cy="720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1620838" y="10080625"/>
            <a:ext cx="29162375" cy="285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1620838" y="39344600"/>
            <a:ext cx="75596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defTabSz="4321175">
              <a:defRPr sz="660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11071225" y="39344600"/>
            <a:ext cx="102616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algn="ctr" defTabSz="4321175">
              <a:defRPr sz="660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23223538" y="39344600"/>
            <a:ext cx="75596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algn="r" defTabSz="4321175">
              <a:defRPr sz="6600">
                <a:ea typeface="新細明體" pitchFamily="18" charset="-120"/>
              </a:defRPr>
            </a:lvl1pPr>
          </a:lstStyle>
          <a:p>
            <a:pPr>
              <a:defRPr/>
            </a:pPr>
            <a:fld id="{07C25675-CCE3-4653-85A1-3736C18E2CE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1175" rtl="0" eaLnBrk="0" fontAlgn="base" hangingPunct="0">
        <a:spcBef>
          <a:spcPct val="0"/>
        </a:spcBef>
        <a:spcAft>
          <a:spcPct val="0"/>
        </a:spcAft>
        <a:defRPr kumimoji="1" sz="20800">
          <a:solidFill>
            <a:schemeClr val="tx2"/>
          </a:solidFill>
          <a:latin typeface="+mj-lt"/>
          <a:ea typeface="+mj-ea"/>
          <a:cs typeface="+mj-cs"/>
        </a:defRPr>
      </a:lvl1pPr>
      <a:lvl2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2pPr>
      <a:lvl3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3pPr>
      <a:lvl4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4pPr>
      <a:lvl5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5pPr>
      <a:lvl6pPr marL="457200" algn="ctr" defTabSz="4321175" rtl="0" fontAlgn="base">
        <a:spcBef>
          <a:spcPct val="0"/>
        </a:spcBef>
        <a:spcAft>
          <a:spcPct val="0"/>
        </a:spcAft>
        <a:defRPr kumimoji="1" sz="20800">
          <a:solidFill>
            <a:schemeClr val="tx2"/>
          </a:solidFill>
          <a:latin typeface="Arial" charset="0"/>
          <a:ea typeface="新細明體" pitchFamily="18" charset="-120"/>
        </a:defRPr>
      </a:lvl6pPr>
      <a:lvl7pPr marL="914400" algn="ctr" defTabSz="4321175" rtl="0" fontAlgn="base">
        <a:spcBef>
          <a:spcPct val="0"/>
        </a:spcBef>
        <a:spcAft>
          <a:spcPct val="0"/>
        </a:spcAft>
        <a:defRPr kumimoji="1" sz="20800">
          <a:solidFill>
            <a:schemeClr val="tx2"/>
          </a:solidFill>
          <a:latin typeface="Arial" charset="0"/>
          <a:ea typeface="新細明體" pitchFamily="18" charset="-120"/>
        </a:defRPr>
      </a:lvl7pPr>
      <a:lvl8pPr marL="1371600" algn="ctr" defTabSz="4321175" rtl="0" fontAlgn="base">
        <a:spcBef>
          <a:spcPct val="0"/>
        </a:spcBef>
        <a:spcAft>
          <a:spcPct val="0"/>
        </a:spcAft>
        <a:defRPr kumimoji="1" sz="20800">
          <a:solidFill>
            <a:schemeClr val="tx2"/>
          </a:solidFill>
          <a:latin typeface="Arial" charset="0"/>
          <a:ea typeface="新細明體" pitchFamily="18" charset="-120"/>
        </a:defRPr>
      </a:lvl8pPr>
      <a:lvl9pPr marL="1828800" algn="ctr" defTabSz="4321175" rtl="0" fontAlgn="base">
        <a:spcBef>
          <a:spcPct val="0"/>
        </a:spcBef>
        <a:spcAft>
          <a:spcPct val="0"/>
        </a:spcAft>
        <a:defRPr kumimoji="1" sz="20800">
          <a:solidFill>
            <a:schemeClr val="tx2"/>
          </a:solidFill>
          <a:latin typeface="Arial" charset="0"/>
          <a:ea typeface="新細明體" pitchFamily="18" charset="-120"/>
        </a:defRPr>
      </a:lvl9pPr>
    </p:titleStyle>
    <p:bodyStyle>
      <a:lvl1pPr marL="1620838" indent="-1620838" algn="l" defTabSz="4321175" rtl="0" eaLnBrk="0" fontAlgn="base" hangingPunct="0">
        <a:spcBef>
          <a:spcPct val="20000"/>
        </a:spcBef>
        <a:spcAft>
          <a:spcPct val="0"/>
        </a:spcAft>
        <a:buChar char="•"/>
        <a:defRPr kumimoji="1" sz="15100">
          <a:solidFill>
            <a:schemeClr val="tx1"/>
          </a:solidFill>
          <a:latin typeface="+mn-lt"/>
          <a:ea typeface="+mn-ea"/>
          <a:cs typeface="+mn-cs"/>
        </a:defRPr>
      </a:lvl1pPr>
      <a:lvl2pPr marL="3509963" indent="-1349375" algn="l" defTabSz="4321175" rtl="0" eaLnBrk="0" fontAlgn="base" hangingPunct="0">
        <a:spcBef>
          <a:spcPct val="20000"/>
        </a:spcBef>
        <a:spcAft>
          <a:spcPct val="0"/>
        </a:spcAft>
        <a:buChar char="–"/>
        <a:defRPr kumimoji="1" sz="13200">
          <a:solidFill>
            <a:schemeClr val="tx1"/>
          </a:solidFill>
          <a:latin typeface="+mn-lt"/>
          <a:ea typeface="+mn-ea"/>
        </a:defRPr>
      </a:lvl2pPr>
      <a:lvl3pPr marL="5400675" indent="-1079500" algn="l" defTabSz="4321175" rtl="0" eaLnBrk="0" fontAlgn="base" hangingPunct="0">
        <a:spcBef>
          <a:spcPct val="20000"/>
        </a:spcBef>
        <a:spcAft>
          <a:spcPct val="0"/>
        </a:spcAft>
        <a:buChar char="•"/>
        <a:defRPr kumimoji="1" sz="11300">
          <a:solidFill>
            <a:schemeClr val="tx1"/>
          </a:solidFill>
          <a:latin typeface="+mn-lt"/>
          <a:ea typeface="+mn-ea"/>
        </a:defRPr>
      </a:lvl3pPr>
      <a:lvl4pPr marL="7561263" indent="-1081088" algn="l" defTabSz="4321175" rtl="0" eaLnBrk="0" fontAlgn="base" hangingPunct="0">
        <a:spcBef>
          <a:spcPct val="20000"/>
        </a:spcBef>
        <a:spcAft>
          <a:spcPct val="0"/>
        </a:spcAft>
        <a:buChar char="–"/>
        <a:defRPr kumimoji="1" sz="9500">
          <a:solidFill>
            <a:schemeClr val="tx1"/>
          </a:solidFill>
          <a:latin typeface="+mn-lt"/>
          <a:ea typeface="+mn-ea"/>
        </a:defRPr>
      </a:lvl4pPr>
      <a:lvl5pPr marL="9721850" indent="-1081088" algn="l" defTabSz="4321175" rtl="0" eaLnBrk="0" fontAlgn="base" hangingPunct="0">
        <a:spcBef>
          <a:spcPct val="20000"/>
        </a:spcBef>
        <a:spcAft>
          <a:spcPct val="0"/>
        </a:spcAft>
        <a:buChar char="»"/>
        <a:defRPr kumimoji="1" sz="9500">
          <a:solidFill>
            <a:schemeClr val="tx1"/>
          </a:solidFill>
          <a:latin typeface="+mn-lt"/>
          <a:ea typeface="+mn-ea"/>
        </a:defRPr>
      </a:lvl5pPr>
      <a:lvl6pPr marL="10179050" indent="-1081088" algn="l" defTabSz="4321175" rtl="0" fontAlgn="base">
        <a:spcBef>
          <a:spcPct val="20000"/>
        </a:spcBef>
        <a:spcAft>
          <a:spcPct val="0"/>
        </a:spcAft>
        <a:buChar char="»"/>
        <a:defRPr kumimoji="1" sz="9500">
          <a:solidFill>
            <a:schemeClr val="tx1"/>
          </a:solidFill>
          <a:latin typeface="+mn-lt"/>
          <a:ea typeface="+mn-ea"/>
        </a:defRPr>
      </a:lvl6pPr>
      <a:lvl7pPr marL="10636250" indent="-1081088" algn="l" defTabSz="4321175" rtl="0" fontAlgn="base">
        <a:spcBef>
          <a:spcPct val="20000"/>
        </a:spcBef>
        <a:spcAft>
          <a:spcPct val="0"/>
        </a:spcAft>
        <a:buChar char="»"/>
        <a:defRPr kumimoji="1" sz="9500">
          <a:solidFill>
            <a:schemeClr val="tx1"/>
          </a:solidFill>
          <a:latin typeface="+mn-lt"/>
          <a:ea typeface="+mn-ea"/>
        </a:defRPr>
      </a:lvl7pPr>
      <a:lvl8pPr marL="11093450" indent="-1081088" algn="l" defTabSz="4321175" rtl="0" fontAlgn="base">
        <a:spcBef>
          <a:spcPct val="20000"/>
        </a:spcBef>
        <a:spcAft>
          <a:spcPct val="0"/>
        </a:spcAft>
        <a:buChar char="»"/>
        <a:defRPr kumimoji="1" sz="9500">
          <a:solidFill>
            <a:schemeClr val="tx1"/>
          </a:solidFill>
          <a:latin typeface="+mn-lt"/>
          <a:ea typeface="+mn-ea"/>
        </a:defRPr>
      </a:lvl8pPr>
      <a:lvl9pPr marL="11550650" indent="-1081088" algn="l" defTabSz="4321175" rtl="0" fontAlgn="base">
        <a:spcBef>
          <a:spcPct val="20000"/>
        </a:spcBef>
        <a:spcAft>
          <a:spcPct val="0"/>
        </a:spcAft>
        <a:buChar char="»"/>
        <a:defRPr kumimoji="1" sz="95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zh-TW" altLang="zh-TW" dirty="0"/>
          </a:p>
        </p:txBody>
      </p:sp>
      <p:sp>
        <p:nvSpPr>
          <p:cNvPr id="2051" name="Rectangle 3"/>
          <p:cNvSpPr>
            <a:spLocks noGrp="1" noChangeArrowheads="1"/>
          </p:cNvSpPr>
          <p:nvPr>
            <p:ph type="body" idx="1"/>
          </p:nvPr>
        </p:nvSpPr>
        <p:spPr/>
        <p:txBody>
          <a:bodyPr/>
          <a:lstStyle/>
          <a:p>
            <a:pPr eaLnBrk="1" hangingPunct="1"/>
            <a:endParaRPr lang="zh-TW" altLang="zh-TW"/>
          </a:p>
        </p:txBody>
      </p:sp>
      <p:pic>
        <p:nvPicPr>
          <p:cNvPr id="2052" name="Picture 4" descr="發明展底圖海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9" y="5098"/>
            <a:ext cx="32404050" cy="432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文字方塊 49"/>
          <p:cNvSpPr txBox="1">
            <a:spLocks noChangeArrowheads="1"/>
          </p:cNvSpPr>
          <p:nvPr/>
        </p:nvSpPr>
        <p:spPr bwMode="auto">
          <a:xfrm>
            <a:off x="3353478" y="41937425"/>
            <a:ext cx="24625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15100">
                <a:solidFill>
                  <a:schemeClr val="tx1"/>
                </a:solidFill>
                <a:latin typeface="Arial" charset="0"/>
                <a:ea typeface="新細明體" pitchFamily="18" charset="-120"/>
              </a:defRPr>
            </a:lvl1pPr>
            <a:lvl2pPr marL="742950" indent="-285750" eaLnBrk="0" hangingPunct="0">
              <a:spcBef>
                <a:spcPct val="20000"/>
              </a:spcBef>
              <a:buChar char="–"/>
              <a:defRPr kumimoji="1" sz="13200">
                <a:solidFill>
                  <a:schemeClr val="tx1"/>
                </a:solidFill>
                <a:latin typeface="Arial" charset="0"/>
                <a:ea typeface="新細明體" pitchFamily="18" charset="-120"/>
              </a:defRPr>
            </a:lvl2pPr>
            <a:lvl3pPr marL="1143000" indent="-228600" eaLnBrk="0" hangingPunct="0">
              <a:spcBef>
                <a:spcPct val="20000"/>
              </a:spcBef>
              <a:buChar char="•"/>
              <a:defRPr kumimoji="1" sz="11300">
                <a:solidFill>
                  <a:schemeClr val="tx1"/>
                </a:solidFill>
                <a:latin typeface="Arial" charset="0"/>
                <a:ea typeface="新細明體" pitchFamily="18" charset="-120"/>
              </a:defRPr>
            </a:lvl3pPr>
            <a:lvl4pPr marL="1600200" indent="-228600" eaLnBrk="0" hangingPunct="0">
              <a:spcBef>
                <a:spcPct val="20000"/>
              </a:spcBef>
              <a:buChar char="–"/>
              <a:defRPr kumimoji="1" sz="9500">
                <a:solidFill>
                  <a:schemeClr val="tx1"/>
                </a:solidFill>
                <a:latin typeface="Arial" charset="0"/>
                <a:ea typeface="新細明體" pitchFamily="18" charset="-120"/>
              </a:defRPr>
            </a:lvl4pPr>
            <a:lvl5pPr marL="2057400" indent="-228600" eaLnBrk="0" hangingPunct="0">
              <a:spcBef>
                <a:spcPct val="20000"/>
              </a:spcBef>
              <a:buChar char="»"/>
              <a:defRPr kumimoji="1" sz="95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9pPr>
          </a:lstStyle>
          <a:p>
            <a:pPr eaLnBrk="1" hangingPunct="1">
              <a:spcBef>
                <a:spcPct val="0"/>
              </a:spcBef>
              <a:buFontTx/>
              <a:buNone/>
            </a:pPr>
            <a:r>
              <a:rPr lang="zh-TW" altLang="en-US" sz="6000" dirty="0">
                <a:solidFill>
                  <a:schemeClr val="bg1"/>
                </a:solidFill>
                <a:latin typeface="Times New Roman" pitchFamily="18" charset="0"/>
                <a:ea typeface="標楷體" pitchFamily="65" charset="-120"/>
                <a:cs typeface="Times New Roman" pitchFamily="18" charset="0"/>
              </a:rPr>
              <a:t>中原大學產學經營暨專利技轉中心 </a:t>
            </a:r>
            <a:r>
              <a:rPr lang="en-US" altLang="zh-TW" sz="6000" dirty="0">
                <a:solidFill>
                  <a:schemeClr val="bg1"/>
                </a:solidFill>
                <a:latin typeface="Times New Roman" pitchFamily="18" charset="0"/>
                <a:ea typeface="標楷體" pitchFamily="65" charset="-120"/>
                <a:cs typeface="Times New Roman" pitchFamily="18" charset="0"/>
              </a:rPr>
              <a:t>TEL</a:t>
            </a:r>
            <a:r>
              <a:rPr lang="zh-TW" altLang="en-US" sz="6000" dirty="0">
                <a:solidFill>
                  <a:schemeClr val="bg1"/>
                </a:solidFill>
                <a:latin typeface="Times New Roman" pitchFamily="18" charset="0"/>
                <a:ea typeface="標楷體" pitchFamily="65" charset="-120"/>
                <a:cs typeface="Times New Roman" pitchFamily="18" charset="0"/>
              </a:rPr>
              <a:t>：</a:t>
            </a:r>
            <a:r>
              <a:rPr lang="en-US" altLang="zh-TW" sz="6000" dirty="0">
                <a:solidFill>
                  <a:schemeClr val="bg1"/>
                </a:solidFill>
                <a:latin typeface="Times New Roman" pitchFamily="18" charset="0"/>
                <a:ea typeface="標楷體" pitchFamily="65" charset="-120"/>
                <a:cs typeface="Times New Roman" pitchFamily="18" charset="0"/>
              </a:rPr>
              <a:t>03-2651831~4 FAX</a:t>
            </a:r>
            <a:r>
              <a:rPr lang="zh-TW" altLang="en-US" sz="6000" dirty="0">
                <a:solidFill>
                  <a:schemeClr val="bg1"/>
                </a:solidFill>
                <a:latin typeface="Times New Roman" pitchFamily="18" charset="0"/>
                <a:ea typeface="標楷體" pitchFamily="65" charset="-120"/>
                <a:cs typeface="Times New Roman" pitchFamily="18" charset="0"/>
              </a:rPr>
              <a:t>：</a:t>
            </a:r>
            <a:r>
              <a:rPr lang="en-US" altLang="zh-TW" sz="6000" dirty="0">
                <a:solidFill>
                  <a:schemeClr val="bg1"/>
                </a:solidFill>
                <a:latin typeface="Times New Roman" pitchFamily="18" charset="0"/>
                <a:ea typeface="標楷體" pitchFamily="65" charset="-120"/>
                <a:cs typeface="Times New Roman" pitchFamily="18" charset="0"/>
              </a:rPr>
              <a:t>03-2651809</a:t>
            </a:r>
          </a:p>
        </p:txBody>
      </p:sp>
      <p:sp>
        <p:nvSpPr>
          <p:cNvPr id="2054" name="Rectangle 12"/>
          <p:cNvSpPr>
            <a:spLocks noChangeArrowheads="1"/>
          </p:cNvSpPr>
          <p:nvPr/>
        </p:nvSpPr>
        <p:spPr bwMode="auto">
          <a:xfrm>
            <a:off x="5689600" y="1866426"/>
            <a:ext cx="264261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kumimoji="1" sz="15100">
                <a:solidFill>
                  <a:schemeClr val="tx1"/>
                </a:solidFill>
                <a:latin typeface="Arial" charset="0"/>
                <a:ea typeface="新細明體" pitchFamily="18" charset="-120"/>
              </a:defRPr>
            </a:lvl1pPr>
            <a:lvl2pPr marL="742950" indent="-285750" eaLnBrk="0" hangingPunct="0">
              <a:spcBef>
                <a:spcPct val="20000"/>
              </a:spcBef>
              <a:buChar char="–"/>
              <a:defRPr kumimoji="1" sz="13200">
                <a:solidFill>
                  <a:schemeClr val="tx1"/>
                </a:solidFill>
                <a:latin typeface="Arial" charset="0"/>
                <a:ea typeface="新細明體" pitchFamily="18" charset="-120"/>
              </a:defRPr>
            </a:lvl2pPr>
            <a:lvl3pPr marL="1143000" indent="-228600" eaLnBrk="0" hangingPunct="0">
              <a:spcBef>
                <a:spcPct val="20000"/>
              </a:spcBef>
              <a:buChar char="•"/>
              <a:defRPr kumimoji="1" sz="11300">
                <a:solidFill>
                  <a:schemeClr val="tx1"/>
                </a:solidFill>
                <a:latin typeface="Arial" charset="0"/>
                <a:ea typeface="新細明體" pitchFamily="18" charset="-120"/>
              </a:defRPr>
            </a:lvl3pPr>
            <a:lvl4pPr marL="1600200" indent="-228600" eaLnBrk="0" hangingPunct="0">
              <a:spcBef>
                <a:spcPct val="20000"/>
              </a:spcBef>
              <a:buChar char="–"/>
              <a:defRPr kumimoji="1" sz="9500">
                <a:solidFill>
                  <a:schemeClr val="tx1"/>
                </a:solidFill>
                <a:latin typeface="Arial" charset="0"/>
                <a:ea typeface="新細明體" pitchFamily="18" charset="-120"/>
              </a:defRPr>
            </a:lvl4pPr>
            <a:lvl5pPr marL="2057400" indent="-228600" eaLnBrk="0" hangingPunct="0">
              <a:spcBef>
                <a:spcPct val="20000"/>
              </a:spcBef>
              <a:buChar char="»"/>
              <a:defRPr kumimoji="1" sz="95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9pPr>
          </a:lstStyle>
          <a:p>
            <a:pPr algn="ctr" eaLnBrk="1" hangingPunct="1">
              <a:spcBef>
                <a:spcPct val="0"/>
              </a:spcBef>
              <a:buFontTx/>
              <a:buNone/>
            </a:pPr>
            <a:r>
              <a:rPr lang="zh-TW" altLang="en-US" sz="8000" kern="100" dirty="0">
                <a:solidFill>
                  <a:schemeClr val="bg1"/>
                </a:solidFill>
                <a:latin typeface="Times New Roman"/>
                <a:ea typeface="標楷體"/>
                <a:cs typeface="Times New Roman"/>
              </a:rPr>
              <a:t>快速相機鏡頭模組之對位組裝系統</a:t>
            </a:r>
            <a:endParaRPr lang="zh-TW" altLang="en-US" sz="8000" b="1" dirty="0">
              <a:solidFill>
                <a:schemeClr val="bg1"/>
              </a:solidFill>
              <a:latin typeface="標楷體" pitchFamily="65" charset="-120"/>
              <a:ea typeface="標楷體" pitchFamily="65" charset="-120"/>
            </a:endParaRPr>
          </a:p>
        </p:txBody>
      </p:sp>
      <p:sp>
        <p:nvSpPr>
          <p:cNvPr id="2055" name="Rectangle 13"/>
          <p:cNvSpPr>
            <a:spLocks noChangeArrowheads="1"/>
          </p:cNvSpPr>
          <p:nvPr/>
        </p:nvSpPr>
        <p:spPr bwMode="auto">
          <a:xfrm>
            <a:off x="5688857" y="3427630"/>
            <a:ext cx="2642693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kumimoji="1" sz="15100">
                <a:solidFill>
                  <a:schemeClr val="tx1"/>
                </a:solidFill>
                <a:latin typeface="Arial" charset="0"/>
                <a:ea typeface="新細明體" pitchFamily="18" charset="-120"/>
              </a:defRPr>
            </a:lvl1pPr>
            <a:lvl2pPr marL="742950" indent="-285750" eaLnBrk="0" hangingPunct="0">
              <a:spcBef>
                <a:spcPct val="20000"/>
              </a:spcBef>
              <a:buChar char="–"/>
              <a:defRPr kumimoji="1" sz="13200">
                <a:solidFill>
                  <a:schemeClr val="tx1"/>
                </a:solidFill>
                <a:latin typeface="Arial" charset="0"/>
                <a:ea typeface="新細明體" pitchFamily="18" charset="-120"/>
              </a:defRPr>
            </a:lvl2pPr>
            <a:lvl3pPr marL="1143000" indent="-228600" eaLnBrk="0" hangingPunct="0">
              <a:spcBef>
                <a:spcPct val="20000"/>
              </a:spcBef>
              <a:buChar char="•"/>
              <a:defRPr kumimoji="1" sz="11300">
                <a:solidFill>
                  <a:schemeClr val="tx1"/>
                </a:solidFill>
                <a:latin typeface="Arial" charset="0"/>
                <a:ea typeface="新細明體" pitchFamily="18" charset="-120"/>
              </a:defRPr>
            </a:lvl3pPr>
            <a:lvl4pPr marL="1600200" indent="-228600" eaLnBrk="0" hangingPunct="0">
              <a:spcBef>
                <a:spcPct val="20000"/>
              </a:spcBef>
              <a:buChar char="–"/>
              <a:defRPr kumimoji="1" sz="9500">
                <a:solidFill>
                  <a:schemeClr val="tx1"/>
                </a:solidFill>
                <a:latin typeface="Arial" charset="0"/>
                <a:ea typeface="新細明體" pitchFamily="18" charset="-120"/>
              </a:defRPr>
            </a:lvl4pPr>
            <a:lvl5pPr marL="2057400" indent="-228600" eaLnBrk="0" hangingPunct="0">
              <a:spcBef>
                <a:spcPct val="20000"/>
              </a:spcBef>
              <a:buChar char="»"/>
              <a:defRPr kumimoji="1" sz="95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9pPr>
          </a:lstStyle>
          <a:p>
            <a:pPr algn="ctr" eaLnBrk="1" hangingPunct="1">
              <a:spcBef>
                <a:spcPct val="0"/>
              </a:spcBef>
              <a:buFontTx/>
              <a:buNone/>
            </a:pPr>
            <a:r>
              <a:rPr lang="en-US" altLang="zh-TW" sz="7000" i="1" dirty="0">
                <a:solidFill>
                  <a:schemeClr val="bg1"/>
                </a:solidFill>
                <a:latin typeface="Times New Roman" panose="02020603050405020304" pitchFamily="18" charset="0"/>
                <a:cs typeface="Times New Roman" panose="02020603050405020304" pitchFamily="18" charset="0"/>
              </a:rPr>
              <a:t>An Active and Fast Alignment System</a:t>
            </a:r>
            <a:endParaRPr lang="en-US" altLang="zh-TW" sz="7000" b="1" i="1" dirty="0">
              <a:solidFill>
                <a:schemeClr val="bg1"/>
              </a:solidFill>
              <a:latin typeface="Times New Roman" panose="02020603050405020304" pitchFamily="18" charset="0"/>
              <a:cs typeface="Times New Roman" panose="02020603050405020304" pitchFamily="18" charset="0"/>
            </a:endParaRPr>
          </a:p>
        </p:txBody>
      </p:sp>
      <p:sp>
        <p:nvSpPr>
          <p:cNvPr id="2056" name="Rectangle 14"/>
          <p:cNvSpPr>
            <a:spLocks noChangeArrowheads="1"/>
          </p:cNvSpPr>
          <p:nvPr/>
        </p:nvSpPr>
        <p:spPr bwMode="auto">
          <a:xfrm>
            <a:off x="751282" y="5896234"/>
            <a:ext cx="43615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kumimoji="1" sz="15100">
                <a:solidFill>
                  <a:schemeClr val="tx1"/>
                </a:solidFill>
                <a:latin typeface="Arial" charset="0"/>
                <a:ea typeface="新細明體" pitchFamily="18" charset="-120"/>
              </a:defRPr>
            </a:lvl1pPr>
            <a:lvl2pPr marL="742950" indent="-285750" eaLnBrk="0" hangingPunct="0">
              <a:spcBef>
                <a:spcPct val="20000"/>
              </a:spcBef>
              <a:buChar char="–"/>
              <a:defRPr kumimoji="1" sz="13200">
                <a:solidFill>
                  <a:schemeClr val="tx1"/>
                </a:solidFill>
                <a:latin typeface="Arial" charset="0"/>
                <a:ea typeface="新細明體" pitchFamily="18" charset="-120"/>
              </a:defRPr>
            </a:lvl2pPr>
            <a:lvl3pPr marL="1143000" indent="-228600" eaLnBrk="0" hangingPunct="0">
              <a:spcBef>
                <a:spcPct val="20000"/>
              </a:spcBef>
              <a:buChar char="•"/>
              <a:defRPr kumimoji="1" sz="11300">
                <a:solidFill>
                  <a:schemeClr val="tx1"/>
                </a:solidFill>
                <a:latin typeface="Arial" charset="0"/>
                <a:ea typeface="新細明體" pitchFamily="18" charset="-120"/>
              </a:defRPr>
            </a:lvl3pPr>
            <a:lvl4pPr marL="1600200" indent="-228600" eaLnBrk="0" hangingPunct="0">
              <a:spcBef>
                <a:spcPct val="20000"/>
              </a:spcBef>
              <a:buChar char="–"/>
              <a:defRPr kumimoji="1" sz="9500">
                <a:solidFill>
                  <a:schemeClr val="tx1"/>
                </a:solidFill>
                <a:latin typeface="Arial" charset="0"/>
                <a:ea typeface="新細明體" pitchFamily="18" charset="-120"/>
              </a:defRPr>
            </a:lvl4pPr>
            <a:lvl5pPr marL="2057400" indent="-228600" eaLnBrk="0" hangingPunct="0">
              <a:spcBef>
                <a:spcPct val="20000"/>
              </a:spcBef>
              <a:buChar char="»"/>
              <a:defRPr kumimoji="1" sz="95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9pPr>
          </a:lstStyle>
          <a:p>
            <a:pPr eaLnBrk="1" hangingPunct="1">
              <a:spcBef>
                <a:spcPct val="0"/>
              </a:spcBef>
              <a:buSzPct val="50000"/>
              <a:buFont typeface="Wingdings" pitchFamily="2" charset="2"/>
              <a:buChar char="l"/>
            </a:pPr>
            <a:r>
              <a:rPr lang="en-US" altLang="zh-TW" sz="6000" b="1" dirty="0">
                <a:solidFill>
                  <a:srgbClr val="FF0000"/>
                </a:solidFill>
                <a:ea typeface="標楷體" pitchFamily="65" charset="-120"/>
              </a:rPr>
              <a:t> </a:t>
            </a:r>
            <a:r>
              <a:rPr lang="zh-TW" altLang="en-US" sz="6000" b="1" dirty="0">
                <a:solidFill>
                  <a:srgbClr val="FF0000"/>
                </a:solidFill>
                <a:ea typeface="標楷體" pitchFamily="65" charset="-120"/>
              </a:rPr>
              <a:t>作品簡介</a:t>
            </a:r>
            <a:r>
              <a:rPr lang="zh-TW" altLang="en-US" sz="6000" dirty="0">
                <a:solidFill>
                  <a:srgbClr val="FF0000"/>
                </a:solidFill>
              </a:rPr>
              <a:t> </a:t>
            </a:r>
          </a:p>
        </p:txBody>
      </p:sp>
      <p:sp>
        <p:nvSpPr>
          <p:cNvPr id="12" name="AutoShape 148"/>
          <p:cNvSpPr>
            <a:spLocks noChangeArrowheads="1"/>
          </p:cNvSpPr>
          <p:nvPr/>
        </p:nvSpPr>
        <p:spPr bwMode="auto">
          <a:xfrm>
            <a:off x="679746" y="40540804"/>
            <a:ext cx="31044557" cy="1064321"/>
          </a:xfrm>
          <a:prstGeom prst="roundRect">
            <a:avLst>
              <a:gd name="adj" fmla="val 16667"/>
            </a:avLst>
          </a:prstGeom>
          <a:noFill/>
          <a:ln w="76200">
            <a:solidFill>
              <a:srgbClr val="FF0000"/>
            </a:solidFill>
            <a:round/>
            <a:headEnd/>
            <a:tailEnd/>
          </a:ln>
          <a:effectLst>
            <a:softEdge rad="12700"/>
          </a:effectLst>
          <a:extLst>
            <a:ext uri="{909E8E84-426E-40DD-AFC4-6F175D3DCCD1}">
              <a14:hiddenFill xmlns:a14="http://schemas.microsoft.com/office/drawing/2010/main">
                <a:solidFill>
                  <a:srgbClr val="FFFFFF"/>
                </a:solidFill>
              </a14:hiddenFill>
            </a:ext>
          </a:extLst>
        </p:spPr>
        <p:txBody>
          <a:bodyPr wrap="none" lIns="123663" tIns="61831" rIns="123663" bIns="61831" anchor="ctr"/>
          <a:lstStyle>
            <a:lvl1pPr defTabSz="1730375" eaLnBrk="0" hangingPunct="0">
              <a:spcBef>
                <a:spcPct val="20000"/>
              </a:spcBef>
              <a:buFont typeface="Arial" charset="0"/>
              <a:buChar char="•"/>
              <a:defRPr sz="13100">
                <a:solidFill>
                  <a:schemeClr val="tx1"/>
                </a:solidFill>
                <a:latin typeface="Calibri" pitchFamily="34" charset="0"/>
                <a:ea typeface="新細明體" pitchFamily="18" charset="-120"/>
              </a:defRPr>
            </a:lvl1pPr>
            <a:lvl2pPr marL="742950" indent="-285750" defTabSz="1730375" eaLnBrk="0" hangingPunct="0">
              <a:spcBef>
                <a:spcPct val="20000"/>
              </a:spcBef>
              <a:buFont typeface="Arial" charset="0"/>
              <a:buChar char="–"/>
              <a:defRPr sz="11400">
                <a:solidFill>
                  <a:schemeClr val="tx1"/>
                </a:solidFill>
                <a:latin typeface="Calibri" pitchFamily="34" charset="0"/>
                <a:ea typeface="新細明體" pitchFamily="18" charset="-120"/>
              </a:defRPr>
            </a:lvl2pPr>
            <a:lvl3pPr marL="1143000" indent="-228600" defTabSz="1730375" eaLnBrk="0" hangingPunct="0">
              <a:spcBef>
                <a:spcPct val="20000"/>
              </a:spcBef>
              <a:buFont typeface="Arial" charset="0"/>
              <a:buChar char="•"/>
              <a:defRPr sz="9800">
                <a:solidFill>
                  <a:schemeClr val="tx1"/>
                </a:solidFill>
                <a:latin typeface="Calibri" pitchFamily="34" charset="0"/>
                <a:ea typeface="新細明體" pitchFamily="18" charset="-120"/>
              </a:defRPr>
            </a:lvl3pPr>
            <a:lvl4pPr marL="1600200" indent="-228600" defTabSz="1730375" eaLnBrk="0" hangingPunct="0">
              <a:spcBef>
                <a:spcPct val="20000"/>
              </a:spcBef>
              <a:buFont typeface="Arial" charset="0"/>
              <a:buChar char="–"/>
              <a:defRPr sz="8200">
                <a:solidFill>
                  <a:schemeClr val="tx1"/>
                </a:solidFill>
                <a:latin typeface="Calibri" pitchFamily="34" charset="0"/>
                <a:ea typeface="新細明體" pitchFamily="18" charset="-120"/>
              </a:defRPr>
            </a:lvl4pPr>
            <a:lvl5pPr marL="2057400" indent="-228600" defTabSz="1730375" eaLnBrk="0" hangingPunct="0">
              <a:spcBef>
                <a:spcPct val="20000"/>
              </a:spcBef>
              <a:buFont typeface="Arial" charset="0"/>
              <a:buChar char="»"/>
              <a:defRPr sz="8200">
                <a:solidFill>
                  <a:schemeClr val="tx1"/>
                </a:solidFill>
                <a:latin typeface="Calibri" pitchFamily="34" charset="0"/>
                <a:ea typeface="新細明體" pitchFamily="18" charset="-120"/>
              </a:defRPr>
            </a:lvl5pPr>
            <a:lvl6pPr marL="2514600" indent="-228600" defTabSz="1730375"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6pPr>
            <a:lvl7pPr marL="2971800" indent="-228600" defTabSz="1730375"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7pPr>
            <a:lvl8pPr marL="3429000" indent="-228600" defTabSz="1730375"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8pPr>
            <a:lvl9pPr marL="3886200" indent="-228600" defTabSz="1730375"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9pPr>
          </a:lstStyle>
          <a:p>
            <a:pPr algn="ctr" eaLnBrk="1" hangingPunct="1">
              <a:spcBef>
                <a:spcPct val="0"/>
              </a:spcBef>
              <a:buFontTx/>
              <a:buNone/>
              <a:defRPr/>
            </a:pPr>
            <a:endParaRPr kumimoji="0" lang="zh-CN" altLang="en-US" sz="3400">
              <a:solidFill>
                <a:srgbClr val="660033"/>
              </a:solidFill>
              <a:latin typeface="Arial" charset="0"/>
              <a:ea typeface="宋体" pitchFamily="2" charset="-122"/>
              <a:cs typeface="Arial" charset="0"/>
            </a:endParaRPr>
          </a:p>
        </p:txBody>
      </p:sp>
      <p:sp>
        <p:nvSpPr>
          <p:cNvPr id="2061" name="Rectangle 175"/>
          <p:cNvSpPr>
            <a:spLocks noChangeArrowheads="1"/>
          </p:cNvSpPr>
          <p:nvPr/>
        </p:nvSpPr>
        <p:spPr bwMode="auto">
          <a:xfrm>
            <a:off x="679746" y="40632332"/>
            <a:ext cx="31044557" cy="86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3663" tIns="61831" rIns="123663" bIns="61831">
            <a:spAutoFit/>
          </a:bodyPr>
          <a:lstStyle>
            <a:lvl1pPr eaLnBrk="0" hangingPunct="0">
              <a:spcBef>
                <a:spcPct val="20000"/>
              </a:spcBef>
              <a:buChar char="•"/>
              <a:defRPr kumimoji="1" sz="15100">
                <a:solidFill>
                  <a:schemeClr val="tx1"/>
                </a:solidFill>
                <a:latin typeface="Arial" charset="0"/>
                <a:ea typeface="新細明體" pitchFamily="18" charset="-120"/>
              </a:defRPr>
            </a:lvl1pPr>
            <a:lvl2pPr marL="742950" indent="-285750" eaLnBrk="0" hangingPunct="0">
              <a:spcBef>
                <a:spcPct val="20000"/>
              </a:spcBef>
              <a:buChar char="–"/>
              <a:defRPr kumimoji="1" sz="13200">
                <a:solidFill>
                  <a:schemeClr val="tx1"/>
                </a:solidFill>
                <a:latin typeface="Arial" charset="0"/>
                <a:ea typeface="新細明體" pitchFamily="18" charset="-120"/>
              </a:defRPr>
            </a:lvl2pPr>
            <a:lvl3pPr marL="1143000" indent="-228600" eaLnBrk="0" hangingPunct="0">
              <a:spcBef>
                <a:spcPct val="20000"/>
              </a:spcBef>
              <a:buChar char="•"/>
              <a:defRPr kumimoji="1" sz="11300">
                <a:solidFill>
                  <a:schemeClr val="tx1"/>
                </a:solidFill>
                <a:latin typeface="Arial" charset="0"/>
                <a:ea typeface="新細明體" pitchFamily="18" charset="-120"/>
              </a:defRPr>
            </a:lvl3pPr>
            <a:lvl4pPr marL="1600200" indent="-228600" eaLnBrk="0" hangingPunct="0">
              <a:spcBef>
                <a:spcPct val="20000"/>
              </a:spcBef>
              <a:buChar char="–"/>
              <a:defRPr kumimoji="1" sz="9500">
                <a:solidFill>
                  <a:schemeClr val="tx1"/>
                </a:solidFill>
                <a:latin typeface="Arial" charset="0"/>
                <a:ea typeface="新細明體" pitchFamily="18" charset="-120"/>
              </a:defRPr>
            </a:lvl4pPr>
            <a:lvl5pPr marL="2057400" indent="-228600" eaLnBrk="0" hangingPunct="0">
              <a:spcBef>
                <a:spcPct val="20000"/>
              </a:spcBef>
              <a:buChar char="»"/>
              <a:defRPr kumimoji="1" sz="95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9pPr>
          </a:lstStyle>
          <a:p>
            <a:pPr algn="just">
              <a:spcAft>
                <a:spcPts val="0"/>
              </a:spcAft>
              <a:buNone/>
            </a:pPr>
            <a:r>
              <a:rPr lang="zh-TW" altLang="en-US" sz="4800" kern="100" dirty="0">
                <a:latin typeface="Times New Roman" panose="02020603050405020304" pitchFamily="18" charset="0"/>
                <a:ea typeface="標楷體" panose="03000509000000000000" pitchFamily="65" charset="-120"/>
                <a:cs typeface="Times New Roman" panose="02020603050405020304" pitchFamily="18" charset="0"/>
              </a:rPr>
              <a:t>「快速相機鏡頭模組之對位組裝系統」正申請中華民國及美國發明專利</a:t>
            </a:r>
            <a:r>
              <a:rPr lang="en-US" altLang="zh-TW" sz="48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kern="100" dirty="0">
                <a:latin typeface="Times New Roman" panose="02020603050405020304" pitchFamily="18" charset="0"/>
                <a:ea typeface="標楷體" panose="03000509000000000000" pitchFamily="65" charset="-120"/>
                <a:cs typeface="Times New Roman" panose="02020603050405020304" pitchFamily="18" charset="0"/>
              </a:rPr>
              <a:t>申請號</a:t>
            </a:r>
            <a:r>
              <a:rPr lang="en-US" altLang="zh-TW" sz="4800" kern="100" dirty="0">
                <a:latin typeface="Times New Roman" panose="02020603050405020304" pitchFamily="18" charset="0"/>
                <a:ea typeface="標楷體" panose="03000509000000000000" pitchFamily="65" charset="-120"/>
                <a:cs typeface="Times New Roman" panose="02020603050405020304" pitchFamily="18" charset="0"/>
              </a:rPr>
              <a:t>:106120266)</a:t>
            </a:r>
            <a:r>
              <a:rPr lang="zh-TW" altLang="en-US" sz="4800" kern="1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48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Rectangle 22"/>
          <p:cNvSpPr>
            <a:spLocks noChangeArrowheads="1"/>
          </p:cNvSpPr>
          <p:nvPr/>
        </p:nvSpPr>
        <p:spPr bwMode="auto">
          <a:xfrm>
            <a:off x="751283" y="6976354"/>
            <a:ext cx="30941572" cy="821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131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114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98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82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82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9pPr>
          </a:lstStyle>
          <a:p>
            <a:pPr algn="just">
              <a:spcAft>
                <a:spcPts val="0"/>
              </a:spcAft>
              <a:buNone/>
            </a:pPr>
            <a:r>
              <a:rPr lang="en-US" altLang="zh-TW" sz="4800" kern="100" dirty="0">
                <a:latin typeface="Times New Roman" panose="02020603050405020304" pitchFamily="18" charset="0"/>
                <a:ea typeface="標楷體" pitchFamily="65" charset="-120"/>
                <a:cs typeface="Times New Roman" panose="02020603050405020304" pitchFamily="18" charset="0"/>
              </a:rPr>
              <a:t>	</a:t>
            </a:r>
            <a:r>
              <a:rPr lang="zh-TW" altLang="en-US" sz="4800" kern="100" dirty="0">
                <a:latin typeface="Times New Roman" panose="02020603050405020304" pitchFamily="18" charset="0"/>
                <a:ea typeface="標楷體" pitchFamily="65" charset="-120"/>
                <a:cs typeface="Times New Roman" panose="02020603050405020304" pitchFamily="18" charset="0"/>
              </a:rPr>
              <a:t>本專利是開發一主動式對位</a:t>
            </a:r>
            <a:r>
              <a:rPr lang="en-US" altLang="zh-TW" sz="4800" kern="100" dirty="0">
                <a:latin typeface="Times New Roman" panose="02020603050405020304" pitchFamily="18" charset="0"/>
                <a:ea typeface="標楷體" pitchFamily="65" charset="-120"/>
                <a:cs typeface="Times New Roman" panose="02020603050405020304" pitchFamily="18" charset="0"/>
              </a:rPr>
              <a:t>(Active Alignment)</a:t>
            </a:r>
            <a:r>
              <a:rPr lang="zh-TW" altLang="en-US" sz="4800" kern="100" dirty="0">
                <a:latin typeface="Times New Roman" panose="02020603050405020304" pitchFamily="18" charset="0"/>
                <a:ea typeface="標楷體" pitchFamily="65" charset="-120"/>
                <a:cs typeface="Times New Roman" panose="02020603050405020304" pitchFamily="18" charset="0"/>
              </a:rPr>
              <a:t>功能之製程設備，如</a:t>
            </a:r>
            <a:r>
              <a:rPr lang="en-US" altLang="zh-TW" sz="4800" kern="100" dirty="0">
                <a:latin typeface="Times New Roman" panose="02020603050405020304" pitchFamily="18" charset="0"/>
                <a:ea typeface="標楷體" pitchFamily="65" charset="-120"/>
                <a:cs typeface="Times New Roman" panose="02020603050405020304" pitchFamily="18" charset="0"/>
              </a:rPr>
              <a:t>(</a:t>
            </a:r>
            <a:r>
              <a:rPr lang="zh-TW" altLang="en-US" sz="4800" kern="100" dirty="0">
                <a:latin typeface="Times New Roman" panose="02020603050405020304" pitchFamily="18" charset="0"/>
                <a:ea typeface="標楷體" pitchFamily="65" charset="-120"/>
                <a:cs typeface="Times New Roman" panose="02020603050405020304" pitchFamily="18" charset="0"/>
              </a:rPr>
              <a:t>圖一</a:t>
            </a:r>
            <a:r>
              <a:rPr lang="en-US" altLang="zh-TW" sz="4800" kern="100" dirty="0">
                <a:latin typeface="Times New Roman" panose="02020603050405020304" pitchFamily="18" charset="0"/>
                <a:ea typeface="標楷體" pitchFamily="65" charset="-120"/>
                <a:cs typeface="Times New Roman" panose="02020603050405020304" pitchFamily="18" charset="0"/>
              </a:rPr>
              <a:t>)</a:t>
            </a:r>
            <a:r>
              <a:rPr lang="zh-TW" altLang="en-US" sz="4800" kern="100" dirty="0">
                <a:latin typeface="Times New Roman" panose="02020603050405020304" pitchFamily="18" charset="0"/>
                <a:ea typeface="標楷體" pitchFamily="65" charset="-120"/>
                <a:cs typeface="Times New Roman" panose="02020603050405020304" pitchFamily="18" charset="0"/>
              </a:rPr>
              <a:t>所示，包括一具六自由度之史都華並接式平台，以及其內含之影像視覺對位方法。六自由度之並接式平台可以此單一機構直接提供六個自由度的對準調整，以及利用模板匹配定位所獲得之</a:t>
            </a:r>
            <a:r>
              <a:rPr lang="en-US" altLang="zh-TW" sz="4800" kern="100" dirty="0">
                <a:latin typeface="Times New Roman" panose="02020603050405020304" pitchFamily="18" charset="0"/>
                <a:ea typeface="標楷體" pitchFamily="65" charset="-120"/>
                <a:cs typeface="Times New Roman" panose="02020603050405020304" pitchFamily="18" charset="0"/>
              </a:rPr>
              <a:t>ISO 12233:2000(E)</a:t>
            </a:r>
            <a:r>
              <a:rPr lang="zh-TW" altLang="en-US" sz="4800" kern="100" dirty="0">
                <a:latin typeface="Times New Roman" panose="02020603050405020304" pitchFamily="18" charset="0"/>
                <a:ea typeface="標楷體" pitchFamily="65" charset="-120"/>
                <a:cs typeface="Times New Roman" panose="02020603050405020304" pitchFamily="18" charset="0"/>
              </a:rPr>
              <a:t>解像力測試圖上的傾斜邊緣影像，如</a:t>
            </a:r>
            <a:r>
              <a:rPr lang="en-US" altLang="zh-TW" sz="4800" kern="100" dirty="0">
                <a:latin typeface="Times New Roman" panose="02020603050405020304" pitchFamily="18" charset="0"/>
                <a:ea typeface="標楷體" pitchFamily="65" charset="-120"/>
                <a:cs typeface="Times New Roman" panose="02020603050405020304" pitchFamily="18" charset="0"/>
              </a:rPr>
              <a:t>(</a:t>
            </a:r>
            <a:r>
              <a:rPr lang="zh-TW" altLang="en-US" sz="4800" kern="100" dirty="0">
                <a:latin typeface="Times New Roman" panose="02020603050405020304" pitchFamily="18" charset="0"/>
                <a:ea typeface="標楷體" pitchFamily="65" charset="-120"/>
                <a:cs typeface="Times New Roman" panose="02020603050405020304" pitchFamily="18" charset="0"/>
              </a:rPr>
              <a:t>圖二</a:t>
            </a:r>
            <a:r>
              <a:rPr lang="en-US" altLang="zh-TW" sz="4800" kern="100" dirty="0">
                <a:latin typeface="Times New Roman" panose="02020603050405020304" pitchFamily="18" charset="0"/>
                <a:ea typeface="標楷體" pitchFamily="65" charset="-120"/>
                <a:cs typeface="Times New Roman" panose="02020603050405020304" pitchFamily="18" charset="0"/>
              </a:rPr>
              <a:t>)</a:t>
            </a:r>
            <a:r>
              <a:rPr lang="zh-TW" altLang="en-US" sz="4800" kern="100" dirty="0">
                <a:latin typeface="Times New Roman" panose="02020603050405020304" pitchFamily="18" charset="0"/>
                <a:ea typeface="標楷體" pitchFamily="65" charset="-120"/>
                <a:cs typeface="Times New Roman" panose="02020603050405020304" pitchFamily="18" charset="0"/>
              </a:rPr>
              <a:t>、</a:t>
            </a:r>
            <a:r>
              <a:rPr lang="en-US" altLang="zh-TW" sz="4800" kern="100" dirty="0">
                <a:latin typeface="Times New Roman" panose="02020603050405020304" pitchFamily="18" charset="0"/>
                <a:ea typeface="標楷體" pitchFamily="65" charset="-120"/>
                <a:cs typeface="Times New Roman" panose="02020603050405020304" pitchFamily="18" charset="0"/>
              </a:rPr>
              <a:t>(</a:t>
            </a:r>
            <a:r>
              <a:rPr lang="zh-TW" altLang="en-US" sz="4800" kern="100" dirty="0">
                <a:latin typeface="Times New Roman" panose="02020603050405020304" pitchFamily="18" charset="0"/>
                <a:ea typeface="標楷體" pitchFamily="65" charset="-120"/>
                <a:cs typeface="Times New Roman" panose="02020603050405020304" pitchFamily="18" charset="0"/>
              </a:rPr>
              <a:t>圖三</a:t>
            </a:r>
            <a:r>
              <a:rPr lang="en-US" altLang="zh-TW" sz="4800" kern="100" dirty="0">
                <a:latin typeface="Times New Roman" panose="02020603050405020304" pitchFamily="18" charset="0"/>
                <a:ea typeface="標楷體" pitchFamily="65" charset="-120"/>
                <a:cs typeface="Times New Roman" panose="02020603050405020304" pitchFamily="18" charset="0"/>
              </a:rPr>
              <a:t>)</a:t>
            </a:r>
            <a:r>
              <a:rPr lang="zh-TW" altLang="en-US" sz="4800" kern="100" dirty="0">
                <a:latin typeface="Times New Roman" panose="02020603050405020304" pitchFamily="18" charset="0"/>
                <a:ea typeface="標楷體" pitchFamily="65" charset="-120"/>
                <a:cs typeface="Times New Roman" panose="02020603050405020304" pitchFamily="18" charset="0"/>
              </a:rPr>
              <a:t>所示，配合傾斜邊緣計算空間頻率響應方法，提供六自由度並接式平台調整位置與方位角之依據。此系統有別於目前使用之視覺辨識演算法則以及對位調整機構，計算時間短、精確性高，且機構提供之六自由度可滿足空間任何可達位置之需求，通用性及擴充性高。自行開發設計製作之六自由度之史都華並接式平台，其造價低廉，其空間可達之操作區域大，可達微米級解析度而可滿足影像對位所需之解析度</a:t>
            </a:r>
            <a:r>
              <a:rPr lang="en-US" altLang="zh-TW" sz="4800" kern="100" dirty="0">
                <a:latin typeface="Times New Roman" panose="02020603050405020304" pitchFamily="18" charset="0"/>
                <a:ea typeface="標楷體" pitchFamily="65" charset="-120"/>
                <a:cs typeface="Times New Roman" panose="02020603050405020304" pitchFamily="18" charset="0"/>
              </a:rPr>
              <a:t>10</a:t>
            </a:r>
            <a:r>
              <a:rPr lang="zh-TW" altLang="en-US" sz="4800" kern="100" dirty="0">
                <a:latin typeface="Times New Roman" panose="02020603050405020304" pitchFamily="18" charset="0"/>
                <a:ea typeface="標楷體" pitchFamily="65" charset="-120"/>
                <a:cs typeface="Times New Roman" panose="02020603050405020304" pitchFamily="18" charset="0"/>
              </a:rPr>
              <a:t>微米。在相機模組的組裝上，空間解像力是相機模組識別微小圖像與再現圖像細微能力的指標，空間解像力越高代表該相機的解像能力越好。本專利提出之對位流程如</a:t>
            </a:r>
            <a:r>
              <a:rPr lang="en-US" altLang="zh-TW" sz="4800" kern="100" dirty="0">
                <a:latin typeface="Times New Roman" panose="02020603050405020304" pitchFamily="18" charset="0"/>
                <a:ea typeface="標楷體" pitchFamily="65" charset="-120"/>
                <a:cs typeface="Times New Roman" panose="02020603050405020304" pitchFamily="18" charset="0"/>
              </a:rPr>
              <a:t>(</a:t>
            </a:r>
            <a:r>
              <a:rPr lang="zh-TW" altLang="en-US" sz="4800" kern="100" dirty="0">
                <a:latin typeface="Times New Roman" panose="02020603050405020304" pitchFamily="18" charset="0"/>
                <a:ea typeface="標楷體" pitchFamily="65" charset="-120"/>
                <a:cs typeface="Times New Roman" panose="02020603050405020304" pitchFamily="18" charset="0"/>
              </a:rPr>
              <a:t>圖四</a:t>
            </a:r>
            <a:r>
              <a:rPr lang="en-US" altLang="zh-TW" sz="4800" kern="100" dirty="0">
                <a:latin typeface="Times New Roman" panose="02020603050405020304" pitchFamily="18" charset="0"/>
                <a:ea typeface="標楷體" pitchFamily="65" charset="-120"/>
                <a:cs typeface="Times New Roman" panose="02020603050405020304" pitchFamily="18" charset="0"/>
              </a:rPr>
              <a:t>)</a:t>
            </a:r>
            <a:r>
              <a:rPr lang="zh-TW" altLang="en-US" sz="4800" kern="100" dirty="0">
                <a:latin typeface="Times New Roman" panose="02020603050405020304" pitchFamily="18" charset="0"/>
                <a:ea typeface="標楷體" pitchFamily="65" charset="-120"/>
                <a:cs typeface="Times New Roman" panose="02020603050405020304" pitchFamily="18" charset="0"/>
              </a:rPr>
              <a:t>所示，而</a:t>
            </a:r>
            <a:r>
              <a:rPr lang="en-US" altLang="zh-TW" sz="4800" kern="100" dirty="0">
                <a:latin typeface="Times New Roman" panose="02020603050405020304" pitchFamily="18" charset="0"/>
                <a:ea typeface="標楷體" pitchFamily="65" charset="-120"/>
                <a:cs typeface="Times New Roman" panose="02020603050405020304" pitchFamily="18" charset="0"/>
              </a:rPr>
              <a:t>(</a:t>
            </a:r>
            <a:r>
              <a:rPr lang="zh-TW" altLang="en-US" sz="4800" kern="100" dirty="0">
                <a:latin typeface="Times New Roman" panose="02020603050405020304" pitchFamily="18" charset="0"/>
                <a:ea typeface="標楷體" pitchFamily="65" charset="-120"/>
                <a:cs typeface="Times New Roman" panose="02020603050405020304" pitchFamily="18" charset="0"/>
              </a:rPr>
              <a:t>圖五</a:t>
            </a:r>
            <a:r>
              <a:rPr lang="en-US" altLang="zh-TW" sz="4800" kern="100" dirty="0">
                <a:latin typeface="Times New Roman" panose="02020603050405020304" pitchFamily="18" charset="0"/>
                <a:ea typeface="標楷體" pitchFamily="65" charset="-120"/>
                <a:cs typeface="Times New Roman" panose="02020603050405020304" pitchFamily="18" charset="0"/>
              </a:rPr>
              <a:t>)</a:t>
            </a:r>
            <a:r>
              <a:rPr lang="zh-TW" altLang="en-US" sz="4800" kern="100" dirty="0">
                <a:latin typeface="Times New Roman" panose="02020603050405020304" pitchFamily="18" charset="0"/>
                <a:ea typeface="標楷體" pitchFamily="65" charset="-120"/>
                <a:cs typeface="Times New Roman" panose="02020603050405020304" pitchFamily="18" charset="0"/>
              </a:rPr>
              <a:t>為一原廠相機</a:t>
            </a:r>
            <a:r>
              <a:rPr lang="en-US" altLang="zh-TW" sz="4800" kern="100" dirty="0">
                <a:latin typeface="Times New Roman" panose="02020603050405020304" pitchFamily="18" charset="0"/>
                <a:ea typeface="標楷體" pitchFamily="65" charset="-120"/>
                <a:cs typeface="Times New Roman" panose="02020603050405020304" pitchFamily="18" charset="0"/>
              </a:rPr>
              <a:t>CMOS</a:t>
            </a:r>
            <a:r>
              <a:rPr lang="zh-TW" altLang="en-US" sz="4800" kern="100" dirty="0">
                <a:latin typeface="Times New Roman" panose="02020603050405020304" pitchFamily="18" charset="0"/>
                <a:ea typeface="標楷體" pitchFamily="65" charset="-120"/>
                <a:cs typeface="Times New Roman" panose="02020603050405020304" pitchFamily="18" charset="0"/>
              </a:rPr>
              <a:t>模組範例的空間解像力，</a:t>
            </a:r>
            <a:r>
              <a:rPr lang="en-US" altLang="zh-TW" sz="4800" kern="100" dirty="0">
                <a:latin typeface="Times New Roman" panose="02020603050405020304" pitchFamily="18" charset="0"/>
                <a:ea typeface="標楷體" pitchFamily="65" charset="-120"/>
                <a:cs typeface="Times New Roman" panose="02020603050405020304" pitchFamily="18" charset="0"/>
              </a:rPr>
              <a:t>(</a:t>
            </a:r>
            <a:r>
              <a:rPr lang="zh-TW" altLang="en-US" sz="4800" kern="100" dirty="0">
                <a:latin typeface="Times New Roman" panose="02020603050405020304" pitchFamily="18" charset="0"/>
                <a:ea typeface="標楷體" pitchFamily="65" charset="-120"/>
                <a:cs typeface="Times New Roman" panose="02020603050405020304" pitchFamily="18" charset="0"/>
              </a:rPr>
              <a:t>圖六</a:t>
            </a:r>
            <a:r>
              <a:rPr lang="en-US" altLang="zh-TW" sz="4800" kern="100" dirty="0">
                <a:latin typeface="Times New Roman" panose="02020603050405020304" pitchFamily="18" charset="0"/>
                <a:ea typeface="標楷體" pitchFamily="65" charset="-120"/>
                <a:cs typeface="Times New Roman" panose="02020603050405020304" pitchFamily="18" charset="0"/>
              </a:rPr>
              <a:t>)</a:t>
            </a:r>
            <a:r>
              <a:rPr lang="zh-TW" altLang="en-US" sz="4800" kern="100" dirty="0">
                <a:latin typeface="Times New Roman" panose="02020603050405020304" pitchFamily="18" charset="0"/>
                <a:ea typeface="標楷體" pitchFamily="65" charset="-120"/>
                <a:cs typeface="Times New Roman" panose="02020603050405020304" pitchFamily="18" charset="0"/>
              </a:rPr>
              <a:t>為該相機模組依本專利之對位方法進行對位完成後的空間解像力，觀察</a:t>
            </a:r>
            <a:r>
              <a:rPr lang="en-US" altLang="zh-TW" sz="4800" kern="100" dirty="0">
                <a:latin typeface="Times New Roman" panose="02020603050405020304" pitchFamily="18" charset="0"/>
                <a:ea typeface="標楷體" pitchFamily="65" charset="-120"/>
                <a:cs typeface="Times New Roman" panose="02020603050405020304" pitchFamily="18" charset="0"/>
              </a:rPr>
              <a:t>(</a:t>
            </a:r>
            <a:r>
              <a:rPr lang="zh-TW" altLang="en-US" sz="4800" kern="100" dirty="0">
                <a:latin typeface="Times New Roman" panose="02020603050405020304" pitchFamily="18" charset="0"/>
                <a:ea typeface="標楷體" pitchFamily="65" charset="-120"/>
                <a:cs typeface="Times New Roman" panose="02020603050405020304" pitchFamily="18" charset="0"/>
              </a:rPr>
              <a:t>圖五</a:t>
            </a:r>
            <a:r>
              <a:rPr lang="en-US" altLang="zh-TW" sz="4800" kern="100" dirty="0">
                <a:latin typeface="Times New Roman" panose="02020603050405020304" pitchFamily="18" charset="0"/>
                <a:ea typeface="標楷體" pitchFamily="65" charset="-120"/>
                <a:cs typeface="Times New Roman" panose="02020603050405020304" pitchFamily="18" charset="0"/>
              </a:rPr>
              <a:t>)</a:t>
            </a:r>
            <a:r>
              <a:rPr lang="zh-TW" altLang="en-US" sz="4800" kern="100" dirty="0">
                <a:latin typeface="Times New Roman" panose="02020603050405020304" pitchFamily="18" charset="0"/>
                <a:ea typeface="標楷體" pitchFamily="65" charset="-120"/>
                <a:cs typeface="Times New Roman" panose="02020603050405020304" pitchFamily="18" charset="0"/>
              </a:rPr>
              <a:t>、</a:t>
            </a:r>
            <a:r>
              <a:rPr lang="en-US" altLang="zh-TW" sz="4800" kern="100" dirty="0">
                <a:latin typeface="Times New Roman" panose="02020603050405020304" pitchFamily="18" charset="0"/>
                <a:ea typeface="標楷體" pitchFamily="65" charset="-120"/>
                <a:cs typeface="Times New Roman" panose="02020603050405020304" pitchFamily="18" charset="0"/>
              </a:rPr>
              <a:t> (</a:t>
            </a:r>
            <a:r>
              <a:rPr lang="zh-TW" altLang="en-US" sz="4800" kern="100" dirty="0">
                <a:latin typeface="Times New Roman" panose="02020603050405020304" pitchFamily="18" charset="0"/>
                <a:ea typeface="標楷體" pitchFamily="65" charset="-120"/>
                <a:cs typeface="Times New Roman" panose="02020603050405020304" pitchFamily="18" charset="0"/>
              </a:rPr>
              <a:t>圖六</a:t>
            </a:r>
            <a:r>
              <a:rPr lang="en-US" altLang="zh-TW" sz="4800" kern="100" dirty="0">
                <a:latin typeface="Times New Roman" panose="02020603050405020304" pitchFamily="18" charset="0"/>
                <a:ea typeface="標楷體" pitchFamily="65" charset="-120"/>
                <a:cs typeface="Times New Roman" panose="02020603050405020304" pitchFamily="18" charset="0"/>
              </a:rPr>
              <a:t>)</a:t>
            </a:r>
            <a:r>
              <a:rPr lang="zh-TW" altLang="en-US" sz="4800" kern="100" dirty="0">
                <a:latin typeface="Times New Roman" panose="02020603050405020304" pitchFamily="18" charset="0"/>
                <a:ea typeface="標楷體" pitchFamily="65" charset="-120"/>
                <a:cs typeface="Times New Roman" panose="02020603050405020304" pitchFamily="18" charset="0"/>
              </a:rPr>
              <a:t>可發現，經本專利之對位方法進行對位完成後的相機模組，其空間解像力較原廠的對位方法大，表示本專利之對位方法有效且較佳。</a:t>
            </a:r>
            <a:endParaRPr lang="en-US" altLang="zh-TW" sz="4800" kern="100" dirty="0">
              <a:latin typeface="Times New Roman" panose="02020603050405020304" pitchFamily="18" charset="0"/>
              <a:ea typeface="標楷體" pitchFamily="65" charset="-120"/>
              <a:cs typeface="Times New Roman" panose="02020603050405020304" pitchFamily="18" charset="0"/>
            </a:endParaRPr>
          </a:p>
        </p:txBody>
      </p:sp>
      <p:sp>
        <p:nvSpPr>
          <p:cNvPr id="37" name="Rectangle 14"/>
          <p:cNvSpPr>
            <a:spLocks noChangeArrowheads="1"/>
          </p:cNvSpPr>
          <p:nvPr/>
        </p:nvSpPr>
        <p:spPr bwMode="auto">
          <a:xfrm>
            <a:off x="25419809" y="5144387"/>
            <a:ext cx="6840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kumimoji="1" sz="15100">
                <a:solidFill>
                  <a:schemeClr val="tx1"/>
                </a:solidFill>
                <a:latin typeface="Arial" charset="0"/>
                <a:ea typeface="新細明體" pitchFamily="18" charset="-120"/>
              </a:defRPr>
            </a:lvl1pPr>
            <a:lvl2pPr marL="742950" indent="-285750" eaLnBrk="0" hangingPunct="0">
              <a:spcBef>
                <a:spcPct val="20000"/>
              </a:spcBef>
              <a:buChar char="–"/>
              <a:defRPr kumimoji="1" sz="13200">
                <a:solidFill>
                  <a:schemeClr val="tx1"/>
                </a:solidFill>
                <a:latin typeface="Arial" charset="0"/>
                <a:ea typeface="新細明體" pitchFamily="18" charset="-120"/>
              </a:defRPr>
            </a:lvl2pPr>
            <a:lvl3pPr marL="1143000" indent="-228600" eaLnBrk="0" hangingPunct="0">
              <a:spcBef>
                <a:spcPct val="20000"/>
              </a:spcBef>
              <a:buChar char="•"/>
              <a:defRPr kumimoji="1" sz="11300">
                <a:solidFill>
                  <a:schemeClr val="tx1"/>
                </a:solidFill>
                <a:latin typeface="Arial" charset="0"/>
                <a:ea typeface="新細明體" pitchFamily="18" charset="-120"/>
              </a:defRPr>
            </a:lvl3pPr>
            <a:lvl4pPr marL="1600200" indent="-228600" eaLnBrk="0" hangingPunct="0">
              <a:spcBef>
                <a:spcPct val="20000"/>
              </a:spcBef>
              <a:buChar char="–"/>
              <a:defRPr kumimoji="1" sz="9500">
                <a:solidFill>
                  <a:schemeClr val="tx1"/>
                </a:solidFill>
                <a:latin typeface="Arial" charset="0"/>
                <a:ea typeface="新細明體" pitchFamily="18" charset="-120"/>
              </a:defRPr>
            </a:lvl4pPr>
            <a:lvl5pPr marL="2057400" indent="-228600" eaLnBrk="0" hangingPunct="0">
              <a:spcBef>
                <a:spcPct val="20000"/>
              </a:spcBef>
              <a:buChar char="»"/>
              <a:defRPr kumimoji="1" sz="95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9pPr>
          </a:lstStyle>
          <a:p>
            <a:pPr eaLnBrk="1" hangingPunct="1">
              <a:spcBef>
                <a:spcPct val="0"/>
              </a:spcBef>
              <a:buSzPct val="70000"/>
              <a:buNone/>
            </a:pPr>
            <a:r>
              <a:rPr lang="zh-TW" altLang="en-US" sz="5000" b="1" dirty="0">
                <a:latin typeface="標楷體" panose="03000509000000000000" pitchFamily="65" charset="-120"/>
                <a:ea typeface="標楷體" panose="03000509000000000000" pitchFamily="65" charset="-120"/>
              </a:rPr>
              <a:t>發明人：丁鏞、</a:t>
            </a:r>
            <a:r>
              <a:rPr lang="zh-TW" altLang="en-US" sz="5000" b="1" dirty="0">
                <a:ea typeface="標楷體" pitchFamily="65" charset="-120"/>
              </a:rPr>
              <a:t>王俊鎔</a:t>
            </a:r>
            <a:endParaRPr lang="zh-TW" altLang="en-US" sz="5000" b="1" dirty="0">
              <a:latin typeface="標楷體" panose="03000509000000000000" pitchFamily="65" charset="-120"/>
              <a:ea typeface="標楷體" panose="03000509000000000000" pitchFamily="65" charset="-120"/>
            </a:endParaRPr>
          </a:p>
        </p:txBody>
      </p:sp>
      <p:sp>
        <p:nvSpPr>
          <p:cNvPr id="31" name="Rectangle 22"/>
          <p:cNvSpPr>
            <a:spLocks noChangeArrowheads="1"/>
          </p:cNvSpPr>
          <p:nvPr/>
        </p:nvSpPr>
        <p:spPr bwMode="auto">
          <a:xfrm>
            <a:off x="1053733" y="9817996"/>
            <a:ext cx="308861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131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114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98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82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82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9pPr>
          </a:lstStyle>
          <a:p>
            <a:pPr algn="just">
              <a:spcAft>
                <a:spcPts val="0"/>
              </a:spcAft>
              <a:buNone/>
            </a:pPr>
            <a:endParaRPr lang="zh-TW" altLang="zh-TW" sz="4800" kern="100" dirty="0">
              <a:effectLst/>
              <a:latin typeface="Times New Roman" panose="02020603050405020304" pitchFamily="18" charset="0"/>
              <a:ea typeface="標楷體" pitchFamily="65" charset="-120"/>
              <a:cs typeface="Times New Roman" panose="02020603050405020304" pitchFamily="18" charset="0"/>
            </a:endParaRPr>
          </a:p>
        </p:txBody>
      </p:sp>
      <p:sp>
        <p:nvSpPr>
          <p:cNvPr id="14" name="Rectangle 27"/>
          <p:cNvSpPr>
            <a:spLocks noChangeArrowheads="1"/>
          </p:cNvSpPr>
          <p:nvPr/>
        </p:nvSpPr>
        <p:spPr bwMode="auto">
          <a:xfrm>
            <a:off x="751282" y="14963667"/>
            <a:ext cx="30941572" cy="8439233"/>
          </a:xfrm>
          <a:prstGeom prst="rect">
            <a:avLst/>
          </a:prstGeom>
          <a:solidFill>
            <a:srgbClr val="FFFFFF">
              <a:alpha val="20000"/>
            </a:srgbClr>
          </a:solidFill>
          <a:ln>
            <a:noFill/>
          </a:ln>
        </p:spPr>
        <p:txBody>
          <a:bodyPr wrap="square" anchor="ctr">
            <a:spAutoFit/>
          </a:bodyPr>
          <a:lstStyle>
            <a:lvl1pPr marL="342900" indent="-342900" eaLnBrk="0" hangingPunct="0">
              <a:spcBef>
                <a:spcPct val="20000"/>
              </a:spcBef>
              <a:buFont typeface="Arial" charset="0"/>
              <a:buChar char="•"/>
              <a:defRPr sz="131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114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98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82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82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9pPr>
          </a:lstStyle>
          <a:p>
            <a:pPr algn="just" eaLnBrk="1" hangingPunct="1">
              <a:spcBef>
                <a:spcPct val="0"/>
              </a:spcBef>
              <a:buSzPct val="50000"/>
              <a:buFont typeface="Wingdings" panose="05000000000000000000" pitchFamily="2" charset="2"/>
              <a:buChar char="l"/>
              <a:defRPr/>
            </a:pPr>
            <a:r>
              <a:rPr lang="zh-TW" altLang="en-US" sz="6000" b="1" dirty="0">
                <a:solidFill>
                  <a:srgbClr val="FF0000"/>
                </a:solidFill>
                <a:latin typeface="Times New Roman" panose="02020603050405020304" pitchFamily="18" charset="0"/>
                <a:ea typeface="標楷體" pitchFamily="65" charset="-120"/>
                <a:cs typeface="Times New Roman" panose="02020603050405020304" pitchFamily="18" charset="0"/>
              </a:rPr>
              <a:t> 應用範例</a:t>
            </a:r>
            <a:endParaRPr lang="en-US" altLang="zh-TW" sz="60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914400" indent="-914400" algn="just">
              <a:spcAft>
                <a:spcPts val="0"/>
              </a:spcAft>
              <a:buFont typeface="+mj-lt"/>
              <a:buAutoNum type="arabicPeriod"/>
            </a:pPr>
            <a:r>
              <a:rPr lang="zh-TW" altLang="en-US" sz="4800" b="1" kern="100" dirty="0">
                <a:latin typeface="Times New Roman" panose="02020603050405020304" pitchFamily="18" charset="0"/>
                <a:ea typeface="標楷體"/>
                <a:cs typeface="Times New Roman" panose="02020603050405020304" pitchFamily="18" charset="0"/>
              </a:rPr>
              <a:t>手機相機模組的對位組裝</a:t>
            </a:r>
            <a:r>
              <a:rPr lang="en-US" altLang="zh-TW" sz="4800" kern="100" dirty="0">
                <a:latin typeface="Times New Roman" panose="02020603050405020304" pitchFamily="18" charset="0"/>
                <a:ea typeface="標楷體"/>
                <a:cs typeface="Times New Roman" panose="02020603050405020304" pitchFamily="18" charset="0"/>
              </a:rPr>
              <a:t>:</a:t>
            </a:r>
            <a:r>
              <a:rPr lang="zh-TW" altLang="en-US" sz="4800" kern="100" dirty="0">
                <a:latin typeface="Times New Roman" panose="02020603050405020304" pitchFamily="18" charset="0"/>
                <a:ea typeface="標楷體"/>
                <a:cs typeface="Times New Roman" panose="02020603050405020304" pitchFamily="18" charset="0"/>
              </a:rPr>
              <a:t>只需更換六軸平台上用來夾持欲對準之物件要的夾治具，就能滿足各種物件的對準需求</a:t>
            </a:r>
            <a:r>
              <a:rPr lang="en-US" altLang="zh-TW" sz="4800" kern="100" dirty="0">
                <a:latin typeface="Times New Roman" panose="02020603050405020304" pitchFamily="18" charset="0"/>
                <a:ea typeface="標楷體"/>
                <a:cs typeface="Times New Roman" panose="02020603050405020304" pitchFamily="18" charset="0"/>
              </a:rPr>
              <a:t>,</a:t>
            </a:r>
            <a:r>
              <a:rPr lang="zh-TW" altLang="en-US" sz="4800" kern="100" dirty="0">
                <a:latin typeface="Times New Roman" panose="02020603050405020304" pitchFamily="18" charset="0"/>
                <a:ea typeface="標楷體"/>
                <a:cs typeface="Times New Roman" panose="02020603050405020304" pitchFamily="18" charset="0"/>
              </a:rPr>
              <a:t>不僅限於影像感測器與相機鏡頭的主動式對位組裝，可擴充性高。</a:t>
            </a:r>
            <a:endParaRPr lang="en-US" altLang="zh-TW" sz="4800" kern="100" dirty="0">
              <a:latin typeface="Times New Roman" panose="02020603050405020304" pitchFamily="18" charset="0"/>
              <a:ea typeface="標楷體"/>
              <a:cs typeface="Times New Roman" panose="02020603050405020304" pitchFamily="18" charset="0"/>
            </a:endParaRPr>
          </a:p>
          <a:p>
            <a:pPr marL="914400" indent="-914400" algn="just">
              <a:spcAft>
                <a:spcPts val="0"/>
              </a:spcAft>
              <a:buFont typeface="+mj-lt"/>
              <a:buAutoNum type="arabicPeriod" startAt="2"/>
            </a:pPr>
            <a:r>
              <a:rPr lang="zh-TW" altLang="en-US" sz="4800" b="1" kern="100" dirty="0">
                <a:latin typeface="Times New Roman" panose="02020603050405020304" pitchFamily="18" charset="0"/>
                <a:ea typeface="標楷體"/>
                <a:cs typeface="Times New Roman" panose="02020603050405020304" pitchFamily="18" charset="0"/>
              </a:rPr>
              <a:t>影像追蹤系統</a:t>
            </a:r>
            <a:r>
              <a:rPr lang="zh-TW" altLang="en-US" sz="4800" kern="100" dirty="0">
                <a:latin typeface="Times New Roman" panose="02020603050405020304" pitchFamily="18" charset="0"/>
                <a:ea typeface="標楷體"/>
                <a:cs typeface="Times New Roman" panose="02020603050405020304" pitchFamily="18" charset="0"/>
              </a:rPr>
              <a:t>。</a:t>
            </a:r>
            <a:endParaRPr lang="zh-TW" altLang="zh-TW" sz="4800" kern="100" dirty="0">
              <a:latin typeface="Times New Roman" panose="02020603050405020304" pitchFamily="18" charset="0"/>
              <a:ea typeface="新細明體"/>
              <a:cs typeface="Times New Roman" panose="02020603050405020304" pitchFamily="18" charset="0"/>
            </a:endParaRPr>
          </a:p>
          <a:p>
            <a:pPr algn="just" defTabSz="914400" eaLnBrk="1" hangingPunct="1">
              <a:spcBef>
                <a:spcPct val="0"/>
              </a:spcBef>
              <a:buSzPct val="50000"/>
              <a:buFont typeface="Wingdings" panose="05000000000000000000" pitchFamily="2" charset="2"/>
              <a:buChar char="l"/>
              <a:defRPr/>
            </a:pPr>
            <a:r>
              <a:rPr lang="zh-TW" altLang="en-US" sz="6000" b="1" dirty="0">
                <a:solidFill>
                  <a:srgbClr val="FF0000"/>
                </a:solidFill>
                <a:latin typeface="Times New Roman" panose="02020603050405020304" pitchFamily="18" charset="0"/>
                <a:ea typeface="標楷體" pitchFamily="65" charset="-120"/>
                <a:cs typeface="Times New Roman" panose="02020603050405020304" pitchFamily="18" charset="0"/>
              </a:rPr>
              <a:t> 創新性</a:t>
            </a:r>
            <a:endParaRPr lang="en-US" altLang="zh-TW" sz="6000" dirty="0">
              <a:latin typeface="新細明體"/>
              <a:ea typeface="標楷體"/>
              <a:cs typeface="新細明體"/>
            </a:endParaRPr>
          </a:p>
          <a:p>
            <a:pPr marL="0" lvl="0" indent="0" algn="just">
              <a:spcAft>
                <a:spcPts val="0"/>
              </a:spcAft>
              <a:buNone/>
              <a:tabLst>
                <a:tab pos="270510" algn="l"/>
              </a:tabLst>
            </a:pPr>
            <a:r>
              <a:rPr lang="en-US" altLang="zh-TW" sz="4800" dirty="0">
                <a:latin typeface="Times New Roman" panose="02020603050405020304" pitchFamily="18" charset="0"/>
                <a:ea typeface="標楷體"/>
                <a:cs typeface="新細明體"/>
              </a:rPr>
              <a:t>1. </a:t>
            </a:r>
            <a:r>
              <a:rPr lang="zh-TW" altLang="en-US" sz="4800" dirty="0">
                <a:latin typeface="Times New Roman" panose="02020603050405020304" pitchFamily="18" charset="0"/>
                <a:ea typeface="標楷體"/>
                <a:cs typeface="新細明體"/>
              </a:rPr>
              <a:t>結合可提供六自由度運動之史都華平台，以單一機構滿足對位所有可能需要之對位需求，不同於一般是以三軸或四軸並接式機械手臂平台搭配具三軸或二軸之旋轉手肘的調整機構，提供進行相機鏡頭模組的對位組裝，整體機構系統較簡潔，通用性高。</a:t>
            </a:r>
          </a:p>
          <a:p>
            <a:pPr marL="0" lvl="0" indent="0" algn="just">
              <a:spcAft>
                <a:spcPts val="0"/>
              </a:spcAft>
              <a:buNone/>
              <a:tabLst>
                <a:tab pos="270510" algn="l"/>
              </a:tabLst>
            </a:pPr>
            <a:r>
              <a:rPr lang="en-US" altLang="zh-TW" sz="4800" dirty="0">
                <a:latin typeface="Times New Roman" panose="02020603050405020304" pitchFamily="18" charset="0"/>
                <a:ea typeface="標楷體"/>
                <a:cs typeface="新細明體"/>
              </a:rPr>
              <a:t>2. </a:t>
            </a:r>
            <a:r>
              <a:rPr lang="zh-TW" altLang="en-US" sz="4800" dirty="0">
                <a:latin typeface="Times New Roman" panose="02020603050405020304" pitchFamily="18" charset="0"/>
                <a:ea typeface="標楷體"/>
                <a:cs typeface="新細明體"/>
              </a:rPr>
              <a:t>利用模板匹配定位所獲得之</a:t>
            </a:r>
            <a:r>
              <a:rPr lang="en-US" altLang="zh-TW" sz="4800" dirty="0">
                <a:latin typeface="Times New Roman" panose="02020603050405020304" pitchFamily="18" charset="0"/>
                <a:ea typeface="標楷體"/>
                <a:cs typeface="新細明體"/>
              </a:rPr>
              <a:t>ISO 12233:2000(E)</a:t>
            </a:r>
            <a:r>
              <a:rPr lang="zh-TW" altLang="en-US" sz="4800" dirty="0">
                <a:latin typeface="Times New Roman" panose="02020603050405020304" pitchFamily="18" charset="0"/>
                <a:ea typeface="標楷體"/>
                <a:cs typeface="新細明體"/>
              </a:rPr>
              <a:t>解像力測試圖</a:t>
            </a:r>
            <a:r>
              <a:rPr lang="zh-TW" altLang="en-US" sz="4800" kern="100" dirty="0">
                <a:latin typeface="Times New Roman" panose="02020603050405020304" pitchFamily="18" charset="0"/>
                <a:ea typeface="標楷體" pitchFamily="65" charset="-120"/>
                <a:cs typeface="Times New Roman" panose="02020603050405020304" pitchFamily="18" charset="0"/>
              </a:rPr>
              <a:t>上的傾斜邊緣影像</a:t>
            </a:r>
            <a:r>
              <a:rPr lang="zh-TW" altLang="en-US" sz="4800" dirty="0">
                <a:latin typeface="Times New Roman" panose="02020603050405020304" pitchFamily="18" charset="0"/>
                <a:ea typeface="標楷體"/>
                <a:cs typeface="新細明體"/>
              </a:rPr>
              <a:t>，配合傾斜邊緣計算空間頻率響應方法，提供六自由度並接式平台調整位置與方位角之依據。計算步驟少，對位演算時間短，效率較高。</a:t>
            </a:r>
          </a:p>
        </p:txBody>
      </p:sp>
      <p:grpSp>
        <p:nvGrpSpPr>
          <p:cNvPr id="18" name="群組 17">
            <a:extLst>
              <a:ext uri="{FF2B5EF4-FFF2-40B4-BE49-F238E27FC236}">
                <a16:creationId xmlns:a16="http://schemas.microsoft.com/office/drawing/2014/main" id="{C8632C85-747A-4C21-A706-6CD5C42CEF35}"/>
              </a:ext>
            </a:extLst>
          </p:cNvPr>
          <p:cNvGrpSpPr/>
          <p:nvPr/>
        </p:nvGrpSpPr>
        <p:grpSpPr>
          <a:xfrm>
            <a:off x="575628" y="23330892"/>
            <a:ext cx="31135779" cy="17187684"/>
            <a:chOff x="575628" y="23980788"/>
            <a:chExt cx="31135779" cy="17187684"/>
          </a:xfrm>
        </p:grpSpPr>
        <p:pic>
          <p:nvPicPr>
            <p:cNvPr id="3" name="圖片 2">
              <a:extLst>
                <a:ext uri="{FF2B5EF4-FFF2-40B4-BE49-F238E27FC236}">
                  <a16:creationId xmlns:a16="http://schemas.microsoft.com/office/drawing/2014/main" id="{10A07579-FDEE-435C-B19B-C1D9F75DC978}"/>
                </a:ext>
              </a:extLst>
            </p:cNvPr>
            <p:cNvPicPr>
              <a:picLocks noChangeAspect="1"/>
            </p:cNvPicPr>
            <p:nvPr/>
          </p:nvPicPr>
          <p:blipFill>
            <a:blip r:embed="rId4"/>
            <a:stretch>
              <a:fillRect/>
            </a:stretch>
          </p:blipFill>
          <p:spPr>
            <a:xfrm>
              <a:off x="679746" y="23985829"/>
              <a:ext cx="11517854" cy="12542904"/>
            </a:xfrm>
            <a:prstGeom prst="rect">
              <a:avLst/>
            </a:prstGeom>
          </p:spPr>
        </p:pic>
        <p:sp>
          <p:nvSpPr>
            <p:cNvPr id="7" name="文字方塊 6">
              <a:extLst>
                <a:ext uri="{FF2B5EF4-FFF2-40B4-BE49-F238E27FC236}">
                  <a16:creationId xmlns:a16="http://schemas.microsoft.com/office/drawing/2014/main" id="{08ED32C3-0578-423C-A32D-87F7DA2F8F28}"/>
                </a:ext>
              </a:extLst>
            </p:cNvPr>
            <p:cNvSpPr txBox="1"/>
            <p:nvPr/>
          </p:nvSpPr>
          <p:spPr>
            <a:xfrm>
              <a:off x="3918673" y="36528733"/>
              <a:ext cx="5040000" cy="830997"/>
            </a:xfrm>
            <a:prstGeom prst="rect">
              <a:avLst/>
            </a:prstGeom>
            <a:noFill/>
          </p:spPr>
          <p:txBody>
            <a:bodyPr wrap="square" rtlCol="0">
              <a:spAutoFit/>
            </a:bodyPr>
            <a:lstStyle/>
            <a:p>
              <a:r>
                <a:rPr lang="en-US" altLang="zh-TW" sz="4800" dirty="0">
                  <a:latin typeface="Times New Roman" panose="02020603050405020304" pitchFamily="18" charset="0"/>
                  <a:ea typeface="標楷體"/>
                  <a:cs typeface="新細明體"/>
                </a:rPr>
                <a:t>(</a:t>
              </a:r>
              <a:r>
                <a:rPr lang="zh-TW" altLang="en-US" sz="4800" dirty="0">
                  <a:latin typeface="Times New Roman" panose="02020603050405020304" pitchFamily="18" charset="0"/>
                  <a:ea typeface="標楷體"/>
                  <a:cs typeface="新細明體"/>
                </a:rPr>
                <a:t>圖一</a:t>
              </a:r>
              <a:r>
                <a:rPr lang="en-US" altLang="zh-TW" sz="4800" dirty="0">
                  <a:latin typeface="Times New Roman" panose="02020603050405020304" pitchFamily="18" charset="0"/>
                  <a:ea typeface="標楷體"/>
                  <a:cs typeface="新細明體"/>
                </a:rPr>
                <a:t>)</a:t>
              </a:r>
              <a:r>
                <a:rPr lang="zh-TW" altLang="en-US" sz="4800" dirty="0">
                  <a:latin typeface="Times New Roman" panose="02020603050405020304" pitchFamily="18" charset="0"/>
                  <a:ea typeface="標楷體"/>
                  <a:cs typeface="新細明體"/>
                </a:rPr>
                <a:t> 系統實體圖 </a:t>
              </a:r>
              <a:endParaRPr lang="zh-TW" altLang="en-US" sz="4800" dirty="0"/>
            </a:p>
          </p:txBody>
        </p:sp>
        <p:sp>
          <p:nvSpPr>
            <p:cNvPr id="48" name="文字方塊 47">
              <a:extLst>
                <a:ext uri="{FF2B5EF4-FFF2-40B4-BE49-F238E27FC236}">
                  <a16:creationId xmlns:a16="http://schemas.microsoft.com/office/drawing/2014/main" id="{D2A09359-AD72-4E7E-B35F-EF682D177DB2}"/>
                </a:ext>
              </a:extLst>
            </p:cNvPr>
            <p:cNvSpPr txBox="1"/>
            <p:nvPr/>
          </p:nvSpPr>
          <p:spPr>
            <a:xfrm>
              <a:off x="12464794" y="40336872"/>
              <a:ext cx="8064000" cy="831600"/>
            </a:xfrm>
            <a:prstGeom prst="rect">
              <a:avLst/>
            </a:prstGeom>
            <a:noFill/>
          </p:spPr>
          <p:txBody>
            <a:bodyPr wrap="square" rtlCol="0">
              <a:spAutoFit/>
            </a:bodyPr>
            <a:lstStyle/>
            <a:p>
              <a:pPr algn="ctr"/>
              <a:r>
                <a:rPr lang="en-US" altLang="zh-TW" sz="4800" dirty="0">
                  <a:latin typeface="Times New Roman" panose="02020603050405020304" pitchFamily="18" charset="0"/>
                  <a:ea typeface="標楷體"/>
                  <a:cs typeface="新細明體"/>
                </a:rPr>
                <a:t>(</a:t>
              </a:r>
              <a:r>
                <a:rPr lang="zh-TW" altLang="en-US" sz="4800" dirty="0">
                  <a:latin typeface="Times New Roman" panose="02020603050405020304" pitchFamily="18" charset="0"/>
                  <a:ea typeface="標楷體"/>
                  <a:cs typeface="新細明體"/>
                </a:rPr>
                <a:t>圖四</a:t>
              </a:r>
              <a:r>
                <a:rPr lang="en-US" altLang="zh-TW" sz="4800" dirty="0">
                  <a:latin typeface="Times New Roman" panose="02020603050405020304" pitchFamily="18" charset="0"/>
                  <a:ea typeface="標楷體"/>
                  <a:cs typeface="新細明體"/>
                </a:rPr>
                <a:t>)</a:t>
              </a:r>
              <a:r>
                <a:rPr lang="zh-TW" altLang="en-US" sz="4800" dirty="0">
                  <a:latin typeface="Times New Roman" panose="02020603050405020304" pitchFamily="18" charset="0"/>
                  <a:ea typeface="標楷體"/>
                  <a:cs typeface="新細明體"/>
                </a:rPr>
                <a:t> 本專利提出之對位流程</a:t>
              </a:r>
              <a:endParaRPr lang="zh-TW" altLang="en-US" sz="4800" dirty="0"/>
            </a:p>
          </p:txBody>
        </p:sp>
        <p:sp>
          <p:nvSpPr>
            <p:cNvPr id="49" name="文字方塊 48">
              <a:extLst>
                <a:ext uri="{FF2B5EF4-FFF2-40B4-BE49-F238E27FC236}">
                  <a16:creationId xmlns:a16="http://schemas.microsoft.com/office/drawing/2014/main" id="{47D47FCD-04F3-4D8D-BC6D-E1CBB6AB316F}"/>
                </a:ext>
              </a:extLst>
            </p:cNvPr>
            <p:cNvSpPr txBox="1"/>
            <p:nvPr/>
          </p:nvSpPr>
          <p:spPr>
            <a:xfrm>
              <a:off x="21806270" y="31092618"/>
              <a:ext cx="9289032" cy="830997"/>
            </a:xfrm>
            <a:prstGeom prst="rect">
              <a:avLst/>
            </a:prstGeom>
            <a:noFill/>
          </p:spPr>
          <p:txBody>
            <a:bodyPr wrap="square" rtlCol="0">
              <a:spAutoFit/>
            </a:bodyPr>
            <a:lstStyle/>
            <a:p>
              <a:pPr algn="ctr"/>
              <a:r>
                <a:rPr lang="en-US" altLang="zh-TW" sz="4800" dirty="0">
                  <a:latin typeface="Times New Roman" panose="02020603050405020304" pitchFamily="18" charset="0"/>
                  <a:ea typeface="標楷體"/>
                  <a:cs typeface="新細明體"/>
                </a:rPr>
                <a:t>(</a:t>
              </a:r>
              <a:r>
                <a:rPr lang="zh-TW" altLang="en-US" sz="4800" dirty="0">
                  <a:latin typeface="Times New Roman" panose="02020603050405020304" pitchFamily="18" charset="0"/>
                  <a:ea typeface="標楷體"/>
                  <a:cs typeface="新細明體"/>
                </a:rPr>
                <a:t>圖五</a:t>
              </a:r>
              <a:r>
                <a:rPr lang="en-US" altLang="zh-TW" sz="4800" dirty="0">
                  <a:latin typeface="Times New Roman" panose="02020603050405020304" pitchFamily="18" charset="0"/>
                  <a:ea typeface="標楷體"/>
                  <a:cs typeface="新細明體"/>
                </a:rPr>
                <a:t>)</a:t>
              </a:r>
              <a:r>
                <a:rPr lang="zh-TW" altLang="en-US" sz="4800" dirty="0">
                  <a:latin typeface="Times New Roman" panose="02020603050405020304" pitchFamily="18" charset="0"/>
                  <a:ea typeface="標楷體"/>
                  <a:cs typeface="新細明體"/>
                </a:rPr>
                <a:t> 原廠相機模組的空間解像力</a:t>
              </a:r>
              <a:endParaRPr lang="zh-TW" altLang="en-US" sz="4800" dirty="0"/>
            </a:p>
          </p:txBody>
        </p:sp>
        <p:sp>
          <p:nvSpPr>
            <p:cNvPr id="39" name="文字方塊 38">
              <a:extLst>
                <a:ext uri="{FF2B5EF4-FFF2-40B4-BE49-F238E27FC236}">
                  <a16:creationId xmlns:a16="http://schemas.microsoft.com/office/drawing/2014/main" id="{8D850DEA-F0F1-4BAA-B447-29E9A93EA59C}"/>
                </a:ext>
              </a:extLst>
            </p:cNvPr>
            <p:cNvSpPr txBox="1"/>
            <p:nvPr/>
          </p:nvSpPr>
          <p:spPr>
            <a:xfrm>
              <a:off x="6082718" y="40337474"/>
              <a:ext cx="5751910" cy="830997"/>
            </a:xfrm>
            <a:prstGeom prst="rect">
              <a:avLst/>
            </a:prstGeom>
            <a:noFill/>
          </p:spPr>
          <p:txBody>
            <a:bodyPr wrap="square" rtlCol="0">
              <a:spAutoFit/>
            </a:bodyPr>
            <a:lstStyle/>
            <a:p>
              <a:r>
                <a:rPr lang="en-US" altLang="zh-TW" sz="4800" dirty="0">
                  <a:latin typeface="Times New Roman" panose="02020603050405020304" pitchFamily="18" charset="0"/>
                  <a:ea typeface="標楷體"/>
                  <a:cs typeface="新細明體"/>
                </a:rPr>
                <a:t>(</a:t>
              </a:r>
              <a:r>
                <a:rPr lang="zh-TW" altLang="en-US" sz="4800" dirty="0">
                  <a:latin typeface="Times New Roman" panose="02020603050405020304" pitchFamily="18" charset="0"/>
                  <a:ea typeface="標楷體"/>
                  <a:cs typeface="新細明體"/>
                </a:rPr>
                <a:t>圖三</a:t>
              </a:r>
              <a:r>
                <a:rPr lang="en-US" altLang="zh-TW" sz="4800" dirty="0">
                  <a:latin typeface="Times New Roman" panose="02020603050405020304" pitchFamily="18" charset="0"/>
                  <a:ea typeface="標楷體"/>
                  <a:cs typeface="新細明體"/>
                </a:rPr>
                <a:t>)</a:t>
              </a:r>
              <a:r>
                <a:rPr lang="zh-TW" altLang="en-US" sz="4800" dirty="0">
                  <a:latin typeface="Times New Roman" panose="02020603050405020304" pitchFamily="18" charset="0"/>
                  <a:ea typeface="標楷體"/>
                  <a:cs typeface="新細明體"/>
                </a:rPr>
                <a:t> 傾斜邊緣圖樣</a:t>
              </a:r>
              <a:endParaRPr lang="zh-TW" altLang="en-US" sz="4800" dirty="0"/>
            </a:p>
          </p:txBody>
        </p:sp>
        <p:pic>
          <p:nvPicPr>
            <p:cNvPr id="13" name="圖片 12" descr="一張含有 文字, 地圖 的圖片&#10;&#10;描述是以高可信度產生">
              <a:extLst>
                <a:ext uri="{FF2B5EF4-FFF2-40B4-BE49-F238E27FC236}">
                  <a16:creationId xmlns:a16="http://schemas.microsoft.com/office/drawing/2014/main" id="{01028DEB-BBA9-471F-B513-8552B807DB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66533" y="32556479"/>
              <a:ext cx="10544874" cy="7020000"/>
            </a:xfrm>
            <a:prstGeom prst="rect">
              <a:avLst/>
            </a:prstGeom>
          </p:spPr>
        </p:pic>
        <p:sp>
          <p:nvSpPr>
            <p:cNvPr id="61" name="文字方塊 60">
              <a:extLst>
                <a:ext uri="{FF2B5EF4-FFF2-40B4-BE49-F238E27FC236}">
                  <a16:creationId xmlns:a16="http://schemas.microsoft.com/office/drawing/2014/main" id="{80E60FEE-903B-4397-BC86-6A5BEC3CC5BF}"/>
                </a:ext>
              </a:extLst>
            </p:cNvPr>
            <p:cNvSpPr txBox="1"/>
            <p:nvPr/>
          </p:nvSpPr>
          <p:spPr>
            <a:xfrm>
              <a:off x="21359489" y="39576479"/>
              <a:ext cx="10165390" cy="1569660"/>
            </a:xfrm>
            <a:prstGeom prst="rect">
              <a:avLst/>
            </a:prstGeom>
            <a:noFill/>
          </p:spPr>
          <p:txBody>
            <a:bodyPr wrap="square" rtlCol="0">
              <a:spAutoFit/>
            </a:bodyPr>
            <a:lstStyle/>
            <a:p>
              <a:pPr algn="ctr"/>
              <a:r>
                <a:rPr lang="en-US" altLang="zh-TW" sz="4800" dirty="0">
                  <a:latin typeface="Times New Roman" panose="02020603050405020304" pitchFamily="18" charset="0"/>
                  <a:ea typeface="標楷體"/>
                  <a:cs typeface="新細明體"/>
                </a:rPr>
                <a:t>(</a:t>
              </a:r>
              <a:r>
                <a:rPr lang="zh-TW" altLang="en-US" sz="4800" dirty="0">
                  <a:latin typeface="Times New Roman" panose="02020603050405020304" pitchFamily="18" charset="0"/>
                  <a:ea typeface="標楷體"/>
                  <a:cs typeface="新細明體"/>
                </a:rPr>
                <a:t>圖六</a:t>
              </a:r>
              <a:r>
                <a:rPr lang="en-US" altLang="zh-TW" sz="4800" dirty="0">
                  <a:latin typeface="Times New Roman" panose="02020603050405020304" pitchFamily="18" charset="0"/>
                  <a:ea typeface="標楷體"/>
                  <a:cs typeface="新細明體"/>
                </a:rPr>
                <a:t>)</a:t>
              </a:r>
              <a:r>
                <a:rPr lang="zh-TW" altLang="en-US" sz="4800" dirty="0">
                  <a:latin typeface="Times New Roman" panose="02020603050405020304" pitchFamily="18" charset="0"/>
                  <a:ea typeface="標楷體"/>
                  <a:cs typeface="新細明體"/>
                </a:rPr>
                <a:t> 相機模組依本專利之對位方法進行對位完成後的空間解像力</a:t>
              </a:r>
              <a:endParaRPr lang="zh-TW" altLang="en-US" sz="4800" dirty="0"/>
            </a:p>
          </p:txBody>
        </p:sp>
        <p:sp>
          <p:nvSpPr>
            <p:cNvPr id="29" name="文字方塊 28">
              <a:extLst>
                <a:ext uri="{FF2B5EF4-FFF2-40B4-BE49-F238E27FC236}">
                  <a16:creationId xmlns:a16="http://schemas.microsoft.com/office/drawing/2014/main" id="{1D95BDD7-5060-4A01-972F-DB571E8A7C48}"/>
                </a:ext>
              </a:extLst>
            </p:cNvPr>
            <p:cNvSpPr txBox="1"/>
            <p:nvPr/>
          </p:nvSpPr>
          <p:spPr>
            <a:xfrm>
              <a:off x="575628" y="39592278"/>
              <a:ext cx="4712817" cy="1569660"/>
            </a:xfrm>
            <a:prstGeom prst="rect">
              <a:avLst/>
            </a:prstGeom>
            <a:noFill/>
          </p:spPr>
          <p:txBody>
            <a:bodyPr wrap="square" rtlCol="0">
              <a:spAutoFit/>
            </a:bodyPr>
            <a:lstStyle/>
            <a:p>
              <a:pPr algn="ctr"/>
              <a:r>
                <a:rPr lang="en-US" altLang="zh-TW" sz="4800" dirty="0">
                  <a:latin typeface="Times New Roman" panose="02020603050405020304" pitchFamily="18" charset="0"/>
                  <a:ea typeface="標楷體"/>
                  <a:cs typeface="新細明體"/>
                </a:rPr>
                <a:t>(</a:t>
              </a:r>
              <a:r>
                <a:rPr lang="zh-TW" altLang="en-US" sz="4800" dirty="0">
                  <a:latin typeface="Times New Roman" panose="02020603050405020304" pitchFamily="18" charset="0"/>
                  <a:ea typeface="標楷體"/>
                  <a:cs typeface="新細明體"/>
                </a:rPr>
                <a:t>圖二</a:t>
              </a:r>
              <a:r>
                <a:rPr lang="en-US" altLang="zh-TW" sz="4800" dirty="0">
                  <a:latin typeface="Times New Roman" panose="02020603050405020304" pitchFamily="18" charset="0"/>
                  <a:ea typeface="標楷體"/>
                  <a:cs typeface="新細明體"/>
                </a:rPr>
                <a:t>)</a:t>
              </a:r>
              <a:r>
                <a:rPr lang="zh-TW" altLang="en-US" sz="4800" dirty="0">
                  <a:latin typeface="Times New Roman" panose="02020603050405020304" pitchFamily="18" charset="0"/>
                  <a:ea typeface="標楷體"/>
                  <a:cs typeface="新細明體"/>
                </a:rPr>
                <a:t> </a:t>
              </a:r>
              <a:r>
                <a:rPr lang="en-US" altLang="zh-TW" sz="4800" dirty="0">
                  <a:latin typeface="Times New Roman" panose="02020603050405020304" pitchFamily="18" charset="0"/>
                  <a:ea typeface="標楷體"/>
                  <a:cs typeface="新細明體"/>
                </a:rPr>
                <a:t>ISO</a:t>
              </a:r>
              <a:r>
                <a:rPr lang="zh-TW" altLang="en-US" sz="4800" dirty="0">
                  <a:latin typeface="Times New Roman" panose="02020603050405020304" pitchFamily="18" charset="0"/>
                  <a:ea typeface="標楷體"/>
                  <a:cs typeface="新細明體"/>
                </a:rPr>
                <a:t> </a:t>
              </a:r>
              <a:r>
                <a:rPr lang="en-US" altLang="zh-TW" sz="4800" dirty="0">
                  <a:latin typeface="Times New Roman" panose="02020603050405020304" pitchFamily="18" charset="0"/>
                  <a:ea typeface="標楷體"/>
                  <a:cs typeface="新細明體"/>
                </a:rPr>
                <a:t>12233</a:t>
              </a:r>
            </a:p>
            <a:p>
              <a:pPr algn="ctr"/>
              <a:r>
                <a:rPr lang="zh-TW" altLang="en-US" sz="4800" dirty="0">
                  <a:latin typeface="Times New Roman" panose="02020603050405020304" pitchFamily="18" charset="0"/>
                  <a:ea typeface="標楷體"/>
                  <a:cs typeface="新細明體"/>
                </a:rPr>
                <a:t>解像力圖表</a:t>
              </a:r>
              <a:endParaRPr lang="zh-TW" altLang="en-US" sz="4800" dirty="0"/>
            </a:p>
          </p:txBody>
        </p:sp>
        <p:pic>
          <p:nvPicPr>
            <p:cNvPr id="30" name="圖片 29">
              <a:extLst>
                <a:ext uri="{FF2B5EF4-FFF2-40B4-BE49-F238E27FC236}">
                  <a16:creationId xmlns:a16="http://schemas.microsoft.com/office/drawing/2014/main" id="{B75D0089-0199-4094-BAB7-3F574B2918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9449" y="37454762"/>
              <a:ext cx="3453985" cy="2214564"/>
            </a:xfrm>
            <a:prstGeom prst="rect">
              <a:avLst/>
            </a:prstGeom>
          </p:spPr>
        </p:pic>
        <p:pic>
          <p:nvPicPr>
            <p:cNvPr id="32" name="圖片 31">
              <a:extLst>
                <a:ext uri="{FF2B5EF4-FFF2-40B4-BE49-F238E27FC236}">
                  <a16:creationId xmlns:a16="http://schemas.microsoft.com/office/drawing/2014/main" id="{CAF3FD4B-AD6D-4E8E-8C65-9DFABD7C6E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394" t="3797" r="8332" b="17966"/>
            <a:stretch/>
          </p:blipFill>
          <p:spPr bwMode="auto">
            <a:xfrm>
              <a:off x="12457609" y="23980788"/>
              <a:ext cx="8693180" cy="16356084"/>
            </a:xfrm>
            <a:prstGeom prst="rect">
              <a:avLst/>
            </a:prstGeom>
            <a:ln>
              <a:noFill/>
            </a:ln>
            <a:extLst>
              <a:ext uri="{53640926-AAD7-44D8-BBD7-CCE9431645EC}">
                <a14:shadowObscured xmlns:a14="http://schemas.microsoft.com/office/drawing/2010/main"/>
              </a:ext>
            </a:extLst>
          </p:spPr>
        </p:pic>
        <p:pic>
          <p:nvPicPr>
            <p:cNvPr id="4" name="圖片 3" descr="一張含有 文字 的圖片&#10;&#10;描述是以高可信度產生">
              <a:extLst>
                <a:ext uri="{FF2B5EF4-FFF2-40B4-BE49-F238E27FC236}">
                  <a16:creationId xmlns:a16="http://schemas.microsoft.com/office/drawing/2014/main" id="{0FB21308-681E-4A46-AC8E-2065418378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166533" y="24072618"/>
              <a:ext cx="10544873" cy="7020000"/>
            </a:xfrm>
            <a:prstGeom prst="rect">
              <a:avLst/>
            </a:prstGeom>
          </p:spPr>
        </p:pic>
        <p:sp>
          <p:nvSpPr>
            <p:cNvPr id="5" name="文字方塊 4">
              <a:extLst>
                <a:ext uri="{FF2B5EF4-FFF2-40B4-BE49-F238E27FC236}">
                  <a16:creationId xmlns:a16="http://schemas.microsoft.com/office/drawing/2014/main" id="{1FC316E4-080C-4197-9F55-123F5A730A15}"/>
                </a:ext>
              </a:extLst>
            </p:cNvPr>
            <p:cNvSpPr txBox="1"/>
            <p:nvPr/>
          </p:nvSpPr>
          <p:spPr>
            <a:xfrm>
              <a:off x="25460872" y="24771052"/>
              <a:ext cx="5142753" cy="1569660"/>
            </a:xfrm>
            <a:prstGeom prst="rect">
              <a:avLst/>
            </a:prstGeom>
            <a:solidFill>
              <a:schemeClr val="bg1"/>
            </a:solidFill>
            <a:ln w="12700">
              <a:solidFill>
                <a:schemeClr val="tx1"/>
              </a:solidFill>
            </a:ln>
          </p:spPr>
          <p:txBody>
            <a:bodyPr wrap="none" rtlCol="0">
              <a:spAutoFit/>
            </a:bodyPr>
            <a:lstStyle/>
            <a:p>
              <a:pPr algn="ctr"/>
              <a:r>
                <a:rPr lang="zh-TW" altLang="en-US" sz="4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平均解像力</a:t>
              </a:r>
              <a:r>
                <a:rPr lang="en-US" altLang="zh-TW" sz="4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p>
            <a:p>
              <a:pPr algn="ctr"/>
              <a:r>
                <a:rPr lang="en-US" altLang="zh-TW" sz="4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0.0504 Cycles/Pixel</a:t>
              </a:r>
              <a:endParaRPr lang="zh-TW" altLang="en-US" sz="4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5" name="文字方塊 34">
              <a:extLst>
                <a:ext uri="{FF2B5EF4-FFF2-40B4-BE49-F238E27FC236}">
                  <a16:creationId xmlns:a16="http://schemas.microsoft.com/office/drawing/2014/main" id="{D89D2C0A-5AFD-475E-BFD1-12BC2BC9389C}"/>
                </a:ext>
              </a:extLst>
            </p:cNvPr>
            <p:cNvSpPr txBox="1"/>
            <p:nvPr/>
          </p:nvSpPr>
          <p:spPr>
            <a:xfrm>
              <a:off x="25460872" y="33241862"/>
              <a:ext cx="5142753" cy="1569660"/>
            </a:xfrm>
            <a:prstGeom prst="rect">
              <a:avLst/>
            </a:prstGeom>
            <a:solidFill>
              <a:schemeClr val="bg1"/>
            </a:solidFill>
            <a:ln w="12700">
              <a:solidFill>
                <a:schemeClr val="tx1"/>
              </a:solidFill>
            </a:ln>
          </p:spPr>
          <p:txBody>
            <a:bodyPr wrap="none" rtlCol="0">
              <a:spAutoFit/>
            </a:bodyPr>
            <a:lstStyle/>
            <a:p>
              <a:pPr algn="ctr"/>
              <a:r>
                <a:rPr lang="zh-TW" altLang="en-US" sz="4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平均解像力</a:t>
              </a:r>
              <a:r>
                <a:rPr lang="en-US" altLang="zh-TW" sz="4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p>
            <a:p>
              <a:pPr algn="ctr"/>
              <a:r>
                <a:rPr lang="en-US" altLang="zh-TW" sz="4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0.1028 Cycles/Pixel</a:t>
              </a:r>
              <a:endParaRPr lang="zh-TW" altLang="en-US" sz="4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40" name="群組 39">
            <a:extLst>
              <a:ext uri="{FF2B5EF4-FFF2-40B4-BE49-F238E27FC236}">
                <a16:creationId xmlns:a16="http://schemas.microsoft.com/office/drawing/2014/main" id="{CE03EE69-2F7B-4DD1-9EFE-05B54E8585BA}"/>
              </a:ext>
            </a:extLst>
          </p:cNvPr>
          <p:cNvGrpSpPr/>
          <p:nvPr/>
        </p:nvGrpSpPr>
        <p:grpSpPr>
          <a:xfrm>
            <a:off x="6405863" y="36705066"/>
            <a:ext cx="5355688" cy="2976834"/>
            <a:chOff x="6714978" y="35734237"/>
            <a:chExt cx="5355688" cy="2976834"/>
          </a:xfrm>
        </p:grpSpPr>
        <p:pic>
          <p:nvPicPr>
            <p:cNvPr id="41" name="圖片 40">
              <a:extLst>
                <a:ext uri="{FF2B5EF4-FFF2-40B4-BE49-F238E27FC236}">
                  <a16:creationId xmlns:a16="http://schemas.microsoft.com/office/drawing/2014/main" id="{A02980D8-D3FD-4AE6-8F95-86B09761FD2A}"/>
                </a:ext>
              </a:extLst>
            </p:cNvPr>
            <p:cNvPicPr>
              <a:picLocks noChangeAspect="1"/>
            </p:cNvPicPr>
            <p:nvPr/>
          </p:nvPicPr>
          <p:blipFill rotWithShape="1">
            <a:blip r:embed="rId9">
              <a:extLst>
                <a:ext uri="{28A0092B-C50C-407E-A947-70E740481C1C}">
                  <a14:useLocalDpi xmlns:a14="http://schemas.microsoft.com/office/drawing/2010/main" val="0"/>
                </a:ext>
              </a:extLst>
            </a:blip>
            <a:srcRect t="25740" b="6869"/>
            <a:stretch/>
          </p:blipFill>
          <p:spPr bwMode="auto">
            <a:xfrm>
              <a:off x="6714978" y="36450762"/>
              <a:ext cx="4220200" cy="2179938"/>
            </a:xfrm>
            <a:prstGeom prst="rect">
              <a:avLst/>
            </a:prstGeom>
            <a:noFill/>
            <a:ln>
              <a:noFill/>
            </a:ln>
            <a:extLst>
              <a:ext uri="{53640926-AAD7-44D8-BBD7-CCE9431645EC}">
                <a14:shadowObscured xmlns:a14="http://schemas.microsoft.com/office/drawing/2010/main"/>
              </a:ext>
            </a:extLst>
          </p:spPr>
        </p:pic>
        <p:sp>
          <p:nvSpPr>
            <p:cNvPr id="42" name="文字方塊 41">
              <a:extLst>
                <a:ext uri="{FF2B5EF4-FFF2-40B4-BE49-F238E27FC236}">
                  <a16:creationId xmlns:a16="http://schemas.microsoft.com/office/drawing/2014/main" id="{2D0DF2E8-141C-47DA-9E33-0445C6792438}"/>
                </a:ext>
              </a:extLst>
            </p:cNvPr>
            <p:cNvSpPr txBox="1"/>
            <p:nvPr/>
          </p:nvSpPr>
          <p:spPr>
            <a:xfrm>
              <a:off x="9423788" y="35734237"/>
              <a:ext cx="2646878" cy="830997"/>
            </a:xfrm>
            <a:prstGeom prst="rect">
              <a:avLst/>
            </a:prstGeom>
            <a:noFill/>
            <a:ln w="12700">
              <a:noFill/>
            </a:ln>
          </p:spPr>
          <p:txBody>
            <a:bodyPr wrap="none" rtlCol="0">
              <a:spAutoFit/>
            </a:bodyPr>
            <a:lstStyle/>
            <a:p>
              <a:pPr algn="ctr"/>
              <a:r>
                <a:rPr lang="zh-TW" altLang="en-US" sz="4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傾斜邊緣</a:t>
              </a:r>
            </a:p>
          </p:txBody>
        </p:sp>
        <p:cxnSp>
          <p:nvCxnSpPr>
            <p:cNvPr id="43" name="直線單箭頭接點 42">
              <a:extLst>
                <a:ext uri="{FF2B5EF4-FFF2-40B4-BE49-F238E27FC236}">
                  <a16:creationId xmlns:a16="http://schemas.microsoft.com/office/drawing/2014/main" id="{E0A49828-0631-492E-B122-7D5CB3EA2171}"/>
                </a:ext>
              </a:extLst>
            </p:cNvPr>
            <p:cNvCxnSpPr>
              <a:cxnSpLocks/>
              <a:stCxn id="44" idx="6"/>
              <a:endCxn id="42" idx="2"/>
            </p:cNvCxnSpPr>
            <p:nvPr/>
          </p:nvCxnSpPr>
          <p:spPr bwMode="auto">
            <a:xfrm flipV="1">
              <a:off x="9480477" y="36565234"/>
              <a:ext cx="1266750" cy="961078"/>
            </a:xfrm>
            <a:prstGeom prst="straightConnector1">
              <a:avLst/>
            </a:prstGeom>
            <a:solidFill>
              <a:schemeClr val="accent1"/>
            </a:solidFill>
            <a:ln w="5715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橢圓 43">
              <a:extLst>
                <a:ext uri="{FF2B5EF4-FFF2-40B4-BE49-F238E27FC236}">
                  <a16:creationId xmlns:a16="http://schemas.microsoft.com/office/drawing/2014/main" id="{2514F0CE-DD36-4570-8E9E-BEA4549C12D8}"/>
                </a:ext>
              </a:extLst>
            </p:cNvPr>
            <p:cNvSpPr/>
            <p:nvPr/>
          </p:nvSpPr>
          <p:spPr bwMode="auto">
            <a:xfrm rot="228868">
              <a:off x="8435868" y="36271983"/>
              <a:ext cx="1045767" cy="243908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21175" rtl="0" eaLnBrk="1" fontAlgn="base" latinLnBrk="0" hangingPunct="1">
                <a:lnSpc>
                  <a:spcPct val="100000"/>
                </a:lnSpc>
                <a:spcBef>
                  <a:spcPct val="0"/>
                </a:spcBef>
                <a:spcAft>
                  <a:spcPct val="0"/>
                </a:spcAft>
                <a:buClrTx/>
                <a:buSzTx/>
                <a:buFontTx/>
                <a:buNone/>
                <a:tabLst/>
              </a:pPr>
              <a:endParaRPr kumimoji="1" lang="zh-TW" altLang="en-US" sz="8500" b="0" i="0" u="none" strike="noStrike" cap="none" normalizeH="0" baseline="0">
                <a:ln>
                  <a:noFill/>
                </a:ln>
                <a:solidFill>
                  <a:schemeClr val="tx1"/>
                </a:solidFill>
                <a:effectLst/>
                <a:latin typeface="Arial" charset="0"/>
                <a:ea typeface="新細明體" pitchFamily="18" charset="-120"/>
              </a:endParaRPr>
            </a:p>
          </p:txBody>
        </p:sp>
      </p:grpSp>
    </p:spTree>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1" lang="zh-TW" altLang="en-US" sz="85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1" lang="zh-TW" altLang="en-US" sz="85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7354</TotalTime>
  <Words>366</Words>
  <Application>Microsoft Office PowerPoint</Application>
  <PresentationFormat>自訂</PresentationFormat>
  <Paragraphs>26</Paragraphs>
  <Slides>1</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vt:i4>
      </vt:variant>
    </vt:vector>
  </HeadingPairs>
  <TitlesOfParts>
    <vt:vector size="8" baseType="lpstr">
      <vt:lpstr>宋体</vt:lpstr>
      <vt:lpstr>新細明體</vt:lpstr>
      <vt:lpstr>標楷體</vt:lpstr>
      <vt:lpstr>Arial</vt:lpstr>
      <vt:lpstr>Times New Roman</vt:lpstr>
      <vt:lpstr>Wingdings</vt:lpstr>
      <vt:lpstr>預設簡報設計</vt:lpstr>
      <vt:lpstr>PowerPoint 簡報</vt:lpstr>
    </vt:vector>
  </TitlesOfParts>
  <Company>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陳興芝</dc:creator>
  <cp:lastModifiedBy>Jun-Rong Wang</cp:lastModifiedBy>
  <cp:revision>227</cp:revision>
  <cp:lastPrinted>2015-08-31T10:07:59Z</cp:lastPrinted>
  <dcterms:created xsi:type="dcterms:W3CDTF">2011-09-06T03:08:35Z</dcterms:created>
  <dcterms:modified xsi:type="dcterms:W3CDTF">2017-08-31T07:21:17Z</dcterms:modified>
</cp:coreProperties>
</file>