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797675" cy="9926638"/>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p:scale>
          <a:sx n="33" d="100"/>
          <a:sy n="33" d="100"/>
        </p:scale>
        <p:origin x="1500" y="-3990"/>
      </p:cViewPr>
      <p:guideLst>
        <p:guide orient="horz" pos="13608"/>
        <p:guide pos="1020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8A35CA7-49D7-453A-BC82-5AD5E47BE6BC}" type="slidenum">
              <a:rPr lang="en-US" altLang="zh-TW"/>
              <a:pPr>
                <a:defRPr/>
              </a:pPr>
              <a:t>‹#›</a:t>
            </a:fld>
            <a:endParaRPr lang="en-US" altLang="zh-TW"/>
          </a:p>
        </p:txBody>
      </p:sp>
    </p:spTree>
    <p:extLst>
      <p:ext uri="{BB962C8B-B14F-4D97-AF65-F5344CB8AC3E}">
        <p14:creationId xmlns:p14="http://schemas.microsoft.com/office/powerpoint/2010/main"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a:t>按一下以編輯母片標題樣式</a:t>
            </a:r>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a:p>
        </p:txBody>
      </p:sp>
    </p:spTree>
    <p:extLst>
      <p:ext uri="{BB962C8B-B14F-4D97-AF65-F5344CB8AC3E}">
        <p14:creationId xmlns:p14="http://schemas.microsoft.com/office/powerpoint/2010/main"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a:p>
        </p:txBody>
      </p:sp>
    </p:spTree>
    <p:extLst>
      <p:ext uri="{BB962C8B-B14F-4D97-AF65-F5344CB8AC3E}">
        <p14:creationId xmlns:p14="http://schemas.microsoft.com/office/powerpoint/2010/main"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a:p>
        </p:txBody>
      </p:sp>
    </p:spTree>
    <p:extLst>
      <p:ext uri="{BB962C8B-B14F-4D97-AF65-F5344CB8AC3E}">
        <p14:creationId xmlns:p14="http://schemas.microsoft.com/office/powerpoint/2010/main"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a:p>
        </p:txBody>
      </p:sp>
    </p:spTree>
    <p:extLst>
      <p:ext uri="{BB962C8B-B14F-4D97-AF65-F5344CB8AC3E}">
        <p14:creationId xmlns:p14="http://schemas.microsoft.com/office/powerpoint/2010/main"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a:p>
        </p:txBody>
      </p:sp>
    </p:spTree>
    <p:extLst>
      <p:ext uri="{BB962C8B-B14F-4D97-AF65-F5344CB8AC3E}">
        <p14:creationId xmlns:p14="http://schemas.microsoft.com/office/powerpoint/2010/main"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a:p>
        </p:txBody>
      </p:sp>
    </p:spTree>
    <p:extLst>
      <p:ext uri="{BB962C8B-B14F-4D97-AF65-F5344CB8AC3E}">
        <p14:creationId xmlns:p14="http://schemas.microsoft.com/office/powerpoint/2010/main"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a:p>
        </p:txBody>
      </p:sp>
    </p:spTree>
    <p:extLst>
      <p:ext uri="{BB962C8B-B14F-4D97-AF65-F5344CB8AC3E}">
        <p14:creationId xmlns:p14="http://schemas.microsoft.com/office/powerpoint/2010/main"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a:p>
        </p:txBody>
      </p:sp>
    </p:spTree>
    <p:extLst>
      <p:ext uri="{BB962C8B-B14F-4D97-AF65-F5344CB8AC3E}">
        <p14:creationId xmlns:p14="http://schemas.microsoft.com/office/powerpoint/2010/main"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a:p>
        </p:txBody>
      </p:sp>
    </p:spTree>
    <p:extLst>
      <p:ext uri="{BB962C8B-B14F-4D97-AF65-F5344CB8AC3E}">
        <p14:creationId xmlns:p14="http://schemas.microsoft.com/office/powerpoint/2010/main"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a:p>
        </p:txBody>
      </p:sp>
    </p:spTree>
    <p:extLst>
      <p:ext uri="{BB962C8B-B14F-4D97-AF65-F5344CB8AC3E}">
        <p14:creationId xmlns:p14="http://schemas.microsoft.com/office/powerpoint/2010/main"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a:p>
        </p:txBody>
      </p:sp>
    </p:spTree>
    <p:extLst>
      <p:ext uri="{BB962C8B-B14F-4D97-AF65-F5344CB8AC3E}">
        <p14:creationId xmlns:p14="http://schemas.microsoft.com/office/powerpoint/2010/main"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發明展底圖海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300"/>
            <a:ext cx="32404050" cy="43202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a:solidFill>
                  <a:schemeClr val="bg1"/>
                </a:solidFill>
                <a:latin typeface="Times New Roman" pitchFamily="18" charset="0"/>
                <a:ea typeface="標楷體" pitchFamily="65" charset="-120"/>
                <a:cs typeface="Times New Roman" pitchFamily="18" charset="0"/>
              </a:rPr>
              <a:t>03-2651831~4 FAX</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a:solidFill>
                  <a:schemeClr val="bg1"/>
                </a:solidFill>
                <a:latin typeface="Times New Roman" pitchFamily="18" charset="0"/>
                <a:ea typeface="標楷體" pitchFamily="65" charset="-120"/>
                <a:cs typeface="Times New Roman" pitchFamily="18" charset="0"/>
              </a:rPr>
              <a:t>03-2651809</a:t>
            </a:r>
          </a:p>
        </p:txBody>
      </p:sp>
      <p:sp>
        <p:nvSpPr>
          <p:cNvPr id="2" name="文字方塊 1"/>
          <p:cNvSpPr txBox="1"/>
          <p:nvPr/>
        </p:nvSpPr>
        <p:spPr>
          <a:xfrm>
            <a:off x="7417049" y="1581668"/>
            <a:ext cx="22347784" cy="1400383"/>
          </a:xfrm>
          <a:prstGeom prst="rect">
            <a:avLst/>
          </a:prstGeom>
          <a:noFill/>
        </p:spPr>
        <p:txBody>
          <a:bodyPr wrap="none" rtlCol="0">
            <a:spAutoFit/>
          </a:bodyPr>
          <a:lstStyle/>
          <a:p>
            <a:pPr algn="ctr"/>
            <a:r>
              <a:rPr lang="zh-TW" altLang="zh-TW" b="1" dirty="0">
                <a:solidFill>
                  <a:schemeClr val="bg1"/>
                </a:solidFill>
                <a:latin typeface="標楷體" panose="03000509000000000000" pitchFamily="65" charset="-120"/>
                <a:ea typeface="標楷體" panose="03000509000000000000" pitchFamily="65" charset="-120"/>
              </a:rPr>
              <a:t>具多軸力量測之無線薄膜感測器</a:t>
            </a:r>
            <a:r>
              <a:rPr lang="en-US" altLang="zh-TW" b="1" dirty="0">
                <a:solidFill>
                  <a:schemeClr val="bg1"/>
                </a:solidFill>
                <a:latin typeface="標楷體" panose="03000509000000000000" pitchFamily="65" charset="-120"/>
                <a:ea typeface="標楷體" panose="03000509000000000000" pitchFamily="65" charset="-120"/>
              </a:rPr>
              <a:t>-</a:t>
            </a:r>
            <a:r>
              <a:rPr lang="zh-TW" altLang="zh-TW" b="1" dirty="0">
                <a:solidFill>
                  <a:schemeClr val="bg1"/>
                </a:solidFill>
                <a:latin typeface="標楷體" panose="03000509000000000000" pitchFamily="65" charset="-120"/>
                <a:ea typeface="標楷體" panose="03000509000000000000" pitchFamily="65" charset="-120"/>
              </a:rPr>
              <a:t>銑削應用範例</a:t>
            </a:r>
            <a:endParaRPr lang="zh-TW" altLang="en-US" b="1" dirty="0">
              <a:solidFill>
                <a:schemeClr val="bg1"/>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15727486" y="4896844"/>
            <a:ext cx="16407057" cy="938719"/>
          </a:xfrm>
          <a:prstGeom prst="rect">
            <a:avLst/>
          </a:prstGeom>
          <a:noFill/>
        </p:spPr>
        <p:txBody>
          <a:bodyPr wrap="none" rtlCol="0">
            <a:spAutoFit/>
          </a:bodyPr>
          <a:lstStyle/>
          <a:p>
            <a:pPr algn="r"/>
            <a:r>
              <a:rPr lang="zh-TW" altLang="en-US" sz="5500" b="1" dirty="0">
                <a:latin typeface="標楷體" panose="03000509000000000000" pitchFamily="65" charset="-120"/>
                <a:ea typeface="標楷體" panose="03000509000000000000" pitchFamily="65" charset="-120"/>
              </a:rPr>
              <a:t>發明人：</a:t>
            </a:r>
            <a:r>
              <a:rPr lang="zh-TW" altLang="zh-TW" sz="5500" b="1" dirty="0">
                <a:latin typeface="標楷體" panose="03000509000000000000" pitchFamily="65" charset="-120"/>
                <a:ea typeface="標楷體" panose="03000509000000000000" pitchFamily="65" charset="-120"/>
              </a:rPr>
              <a:t>丁鏞、林烜鵬、</a:t>
            </a:r>
            <a:r>
              <a:rPr lang="en-US" altLang="zh-TW" sz="5500" b="1" dirty="0" err="1">
                <a:latin typeface="標楷體" panose="03000509000000000000" pitchFamily="65" charset="-120"/>
                <a:ea typeface="標楷體" panose="03000509000000000000" pitchFamily="65" charset="-120"/>
              </a:rPr>
              <a:t>Suprapto</a:t>
            </a:r>
            <a:r>
              <a:rPr lang="zh-TW" altLang="zh-TW" sz="5500" b="1" dirty="0">
                <a:latin typeface="標楷體" panose="03000509000000000000" pitchFamily="65" charset="-120"/>
                <a:ea typeface="標楷體" panose="03000509000000000000" pitchFamily="65" charset="-120"/>
              </a:rPr>
              <a:t>、陳新元、周元玉</a:t>
            </a:r>
            <a:endParaRPr lang="zh-TW" altLang="en-US" sz="5500" b="1" dirty="0">
              <a:latin typeface="標楷體" panose="03000509000000000000" pitchFamily="65" charset="-120"/>
              <a:ea typeface="標楷體" panose="03000509000000000000" pitchFamily="65" charset="-120"/>
            </a:endParaRPr>
          </a:p>
        </p:txBody>
      </p:sp>
      <p:sp>
        <p:nvSpPr>
          <p:cNvPr id="5" name="文字方塊 4"/>
          <p:cNvSpPr txBox="1"/>
          <p:nvPr/>
        </p:nvSpPr>
        <p:spPr>
          <a:xfrm>
            <a:off x="6768977" y="2990980"/>
            <a:ext cx="23576259" cy="1938992"/>
          </a:xfrm>
          <a:prstGeom prst="rect">
            <a:avLst/>
          </a:prstGeom>
          <a:noFill/>
        </p:spPr>
        <p:txBody>
          <a:bodyPr wrap="square" rtlCol="0">
            <a:spAutoFit/>
          </a:bodyPr>
          <a:lstStyle/>
          <a:p>
            <a:pPr algn="ctr"/>
            <a:r>
              <a:rPr lang="en-US" altLang="zh-TW" sz="6000" b="1" i="1" dirty="0">
                <a:solidFill>
                  <a:schemeClr val="bg1"/>
                </a:solidFill>
                <a:latin typeface="Times New Roman" panose="02020603050405020304" pitchFamily="18" charset="0"/>
                <a:cs typeface="Times New Roman" panose="02020603050405020304" pitchFamily="18" charset="0"/>
              </a:rPr>
              <a:t>A Wireless Multi-axis Force Thin-film Sensor </a:t>
            </a:r>
          </a:p>
          <a:p>
            <a:pPr algn="ctr"/>
            <a:r>
              <a:rPr lang="en-US" altLang="zh-TW" sz="6000" b="1" i="1" dirty="0">
                <a:solidFill>
                  <a:schemeClr val="bg1"/>
                </a:solidFill>
                <a:latin typeface="Times New Roman" panose="02020603050405020304" pitchFamily="18" charset="0"/>
                <a:cs typeface="Times New Roman" panose="02020603050405020304" pitchFamily="18" charset="0"/>
              </a:rPr>
              <a:t>– an application for the Milling Process</a:t>
            </a:r>
            <a:endParaRPr lang="zh-TW" altLang="en-US" sz="6000" b="1"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FB258FE6-DD80-41A6-955D-B862FD479D05}"/>
                  </a:ext>
                </a:extLst>
              </p:cNvPr>
              <p:cNvSpPr txBox="1"/>
              <p:nvPr/>
            </p:nvSpPr>
            <p:spPr>
              <a:xfrm>
                <a:off x="216249" y="5904956"/>
                <a:ext cx="31981152" cy="13816667"/>
              </a:xfrm>
              <a:prstGeom prst="rect">
                <a:avLst/>
              </a:prstGeom>
              <a:noFill/>
              <a:ln>
                <a:noFill/>
              </a:ln>
            </p:spPr>
            <p:txBody>
              <a:bodyPr wrap="square" rtlCol="0">
                <a:spAutoFit/>
              </a:bodyPr>
              <a:lstStyle/>
              <a:p>
                <a:pPr marL="857250" indent="-857250">
                  <a:buFont typeface="Wingdings" panose="05000000000000000000" pitchFamily="2" charset="2"/>
                  <a:buChar char="l"/>
                </a:pPr>
                <a:r>
                  <a:rPr lang="zh-TW" altLang="en-US" sz="6000" b="1" dirty="0">
                    <a:solidFill>
                      <a:srgbClr val="0070C0"/>
                    </a:solidFill>
                    <a:latin typeface="標楷體" panose="03000509000000000000" pitchFamily="65" charset="-120"/>
                    <a:ea typeface="標楷體" panose="03000509000000000000" pitchFamily="65" charset="-120"/>
                  </a:rPr>
                  <a:t>作品簡介</a:t>
                </a:r>
                <a:endParaRPr lang="en-US" altLang="zh-TW" sz="6000" b="1" dirty="0">
                  <a:solidFill>
                    <a:srgbClr val="0070C0"/>
                  </a:solidFill>
                  <a:latin typeface="標楷體" panose="03000509000000000000" pitchFamily="65" charset="-120"/>
                  <a:ea typeface="標楷體" panose="03000509000000000000" pitchFamily="65" charset="-120"/>
                </a:endParaRPr>
              </a:p>
              <a:p>
                <a:pPr algn="just"/>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使用適當之感測器實施線上量測以獲得操作系統之重要資訊是智慧型製造與自動化中物聯網</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(IOT)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之關鍵技術。本作品是以較為複雜及代表性之工具機銑削製程</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(milling process)</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為應用範例，以聚偏二氟乙烯</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(PVDF)</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壓電薄膜所設計之電極</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(electrode)</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配置開發具多軸量測之壓電薄膜感測器，可直接貼附於加工刀具上進行量測，並透過即時資料擷取及無線傳輸設計以及力切削數學模型，計算出切削力。</a:t>
                </a:r>
                <a:endParaRPr lang="en-US" altLang="zh-TW" sz="5000" dirty="0">
                  <a:latin typeface="Times New Roman" panose="02020603050405020304" pitchFamily="18" charset="0"/>
                  <a:ea typeface="標楷體" panose="03000509000000000000" pitchFamily="65" charset="-120"/>
                  <a:cs typeface="Times New Roman" panose="02020603050405020304" pitchFamily="18" charset="0"/>
                </a:endParaRPr>
              </a:p>
              <a:p>
                <a:pPr marL="857250" indent="-857250" algn="just">
                  <a:buFont typeface="Wingdings" panose="05000000000000000000" pitchFamily="2" charset="2"/>
                  <a:buChar char="l"/>
                </a:pPr>
                <a:r>
                  <a:rPr lang="zh-TW" altLang="en-US" sz="6000" b="1" dirty="0">
                    <a:solidFill>
                      <a:srgbClr val="0070C0"/>
                    </a:solidFill>
                    <a:latin typeface="標楷體" panose="03000509000000000000" pitchFamily="65" charset="-120"/>
                    <a:ea typeface="標楷體" panose="03000509000000000000" pitchFamily="65" charset="-120"/>
                  </a:rPr>
                  <a:t>功能</a:t>
                </a:r>
                <a:endParaRPr lang="en-US" altLang="zh-TW" sz="6000" b="1" dirty="0">
                  <a:solidFill>
                    <a:srgbClr val="0070C0"/>
                  </a:solidFill>
                  <a:latin typeface="標楷體" panose="03000509000000000000" pitchFamily="65" charset="-120"/>
                  <a:ea typeface="標楷體" panose="03000509000000000000" pitchFamily="65" charset="-120"/>
                </a:endParaRPr>
              </a:p>
              <a:p>
                <a:pPr algn="just"/>
                <a:r>
                  <a:rPr lang="en-US" altLang="zh-TW" sz="55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配合工具機之銑削製程量測切削力之應用目標，所特殊設計之</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PVDF</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壓電薄膜之電極配置包含四組六電極，如圖</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之電極</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𝐴</m:t>
                        </m:r>
                      </m:sup>
                    </m:sSup>
                  </m:oMath>
                </a14:m>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與</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𝐵</m:t>
                        </m:r>
                      </m:sup>
                    </m:sSup>
                  </m:oMath>
                </a14:m>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可以感測受切削力造成刀具之力矩形變</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(bending moment)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，且置於刀具特定位置</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如</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a:latin typeface="Cambria Math" panose="02040503050406030204" pitchFamily="18" charset="0"/>
                            <a:ea typeface="標楷體" panose="03000509000000000000" pitchFamily="65" charset="-120"/>
                            <a:cs typeface="Times New Roman" panose="02020603050405020304" pitchFamily="18" charset="0"/>
                          </a:rPr>
                          <m:t>0</m:t>
                        </m:r>
                      </m:e>
                      <m:sup>
                        <m:r>
                          <a:rPr lang="en-US" altLang="zh-TW" sz="5000">
                            <a:latin typeface="Cambria Math" panose="02040503050406030204" pitchFamily="18" charset="0"/>
                            <a:ea typeface="標楷體" panose="03000509000000000000" pitchFamily="65" charset="-120"/>
                            <a:cs typeface="Times New Roman" panose="02020603050405020304" pitchFamily="18" charset="0"/>
                          </a:rPr>
                          <m:t>°</m:t>
                        </m:r>
                      </m:sup>
                    </m:sSup>
                  </m:oMath>
                </a14:m>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與</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a:latin typeface="Cambria Math" panose="02040503050406030204" pitchFamily="18" charset="0"/>
                            <a:ea typeface="標楷體" panose="03000509000000000000" pitchFamily="65" charset="-120"/>
                            <a:cs typeface="Times New Roman" panose="02020603050405020304" pitchFamily="18" charset="0"/>
                          </a:rPr>
                          <m:t>90</m:t>
                        </m:r>
                      </m:e>
                      <m:sup>
                        <m:r>
                          <a:rPr lang="en-US" altLang="zh-TW" sz="5000">
                            <a:latin typeface="Cambria Math" panose="02040503050406030204" pitchFamily="18" charset="0"/>
                            <a:ea typeface="標楷體" panose="03000509000000000000" pitchFamily="65" charset="-120"/>
                            <a:cs typeface="Times New Roman" panose="02020603050405020304" pitchFamily="18" charset="0"/>
                          </a:rPr>
                          <m:t>°</m:t>
                        </m:r>
                      </m:sup>
                    </m:sSup>
                  </m:oMath>
                </a14:m>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利於切削力計算，以及電極</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𝐶</m:t>
                        </m:r>
                      </m:sup>
                    </m:sSup>
                  </m:oMath>
                </a14:m>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與</a:t>
                </a:r>
                <a14:m>
                  <m:oMath xmlns:m="http://schemas.openxmlformats.org/officeDocument/2006/math">
                    <m:sSup>
                      <m:sSup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𝐷</m:t>
                        </m:r>
                      </m:sup>
                    </m:sSup>
                  </m:oMath>
                </a14:m>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各兩組電極可以感測受切向力</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(tangential force)</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之扭變</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(torsional deformation)</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，且置於刀具特定位置</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如間距</a:t>
                </a:r>
                <a14:m>
                  <m:oMath xmlns:m="http://schemas.openxmlformats.org/officeDocument/2006/math">
                    <m:r>
                      <a:rPr lang="en-US" altLang="zh-TW" sz="5000">
                        <a:latin typeface="Cambria Math" panose="02040503050406030204" pitchFamily="18" charset="0"/>
                        <a:ea typeface="標楷體" panose="03000509000000000000" pitchFamily="65" charset="-120"/>
                        <a:cs typeface="Times New Roman" panose="02020603050405020304" pitchFamily="18" charset="0"/>
                      </a:rPr>
                      <m:t>∆</m:t>
                    </m:r>
                    <m:r>
                      <a:rPr lang="en-US" altLang="zh-TW" sz="5000">
                        <a:latin typeface="Cambria Math" panose="02040503050406030204" pitchFamily="18" charset="0"/>
                        <a:ea typeface="標楷體" panose="03000509000000000000" pitchFamily="65" charset="-120"/>
                        <a:cs typeface="Times New Roman" panose="02020603050405020304" pitchFamily="18" charset="0"/>
                      </a:rPr>
                      <m:t>𝑙</m:t>
                    </m:r>
                  </m:oMath>
                </a14:m>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利於切削力計算。透過數位訊號處理及無線通訊模組</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ZigBee)</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，可將蒐集資料傳輸至遠端之資料接收與監控系統，藉由所推導建立之切削力數學模型，推算得出進給力</a:t>
                </a:r>
                <a14:m>
                  <m:oMath xmlns:m="http://schemas.openxmlformats.org/officeDocument/2006/math">
                    <m:sSub>
                      <m:sSub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𝐹</m:t>
                        </m:r>
                      </m:e>
                      <m:sub>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𝑥</m:t>
                        </m:r>
                      </m:sub>
                    </m:sSub>
                  </m:oMath>
                </a14:m>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(feed force)</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與橫向力</a:t>
                </a:r>
                <a14:m>
                  <m:oMath xmlns:m="http://schemas.openxmlformats.org/officeDocument/2006/math">
                    <m:sSub>
                      <m:sSubPr>
                        <m:ctrlPr>
                          <a:rPr lang="zh-TW" altLang="zh-TW" sz="50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5000" i="1">
                            <a:latin typeface="Cambria Math" panose="02040503050406030204" pitchFamily="18" charset="0"/>
                            <a:ea typeface="標楷體" panose="03000509000000000000" pitchFamily="65" charset="-120"/>
                            <a:cs typeface="Times New Roman" panose="02020603050405020304" pitchFamily="18" charset="0"/>
                          </a:rPr>
                          <m:t>𝐹</m:t>
                        </m:r>
                      </m:e>
                      <m:sub>
                        <m:r>
                          <a:rPr lang="en-US" altLang="zh-TW" sz="5000" i="1">
                            <a:latin typeface="Cambria Math" panose="02040503050406030204" pitchFamily="18" charset="0"/>
                            <a:ea typeface="標楷體" panose="03000509000000000000" pitchFamily="65" charset="-120"/>
                            <a:cs typeface="Times New Roman" panose="02020603050405020304" pitchFamily="18" charset="0"/>
                          </a:rPr>
                          <m:t>𝑦</m:t>
                        </m:r>
                      </m:sub>
                    </m:sSub>
                  </m:oMath>
                </a14:m>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(transverse force)</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a:t>
                </a:r>
              </a:p>
              <a:p>
                <a:pPr marL="857250" indent="-857250" algn="just">
                  <a:buFont typeface="Wingdings" panose="05000000000000000000" pitchFamily="2" charset="2"/>
                  <a:buChar char="l"/>
                </a:pPr>
                <a:r>
                  <a:rPr lang="zh-TW" altLang="en-US" sz="6000" b="1" dirty="0">
                    <a:solidFill>
                      <a:srgbClr val="0070C0"/>
                    </a:solidFill>
                    <a:latin typeface="標楷體" panose="03000509000000000000" pitchFamily="65" charset="-120"/>
                    <a:ea typeface="標楷體" panose="03000509000000000000" pitchFamily="65" charset="-120"/>
                  </a:rPr>
                  <a:t>作品特色</a:t>
                </a:r>
                <a:endParaRPr lang="en-US" altLang="zh-TW" sz="6000" b="1" dirty="0">
                  <a:solidFill>
                    <a:srgbClr val="0070C0"/>
                  </a:solidFill>
                  <a:latin typeface="標楷體" panose="03000509000000000000" pitchFamily="65" charset="-120"/>
                  <a:ea typeface="標楷體" panose="03000509000000000000" pitchFamily="65" charset="-120"/>
                </a:endParaRPr>
              </a:p>
              <a:p>
                <a:pPr algn="just"/>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本作品之特色為僅使用單一</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PVDF</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壓電薄膜元件即可一次完整量測切削力。此作品構造簡單，且具有柔軟輕薄之優點，適合貼附於工具機之刀具位置，配合無線傳輸系統將訊號輸入電腦，輔以監測軟體即可對工具機的刀把進行即時的監測，相對於一般使用昂貴之測力計</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(dynamometer)</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，則便宜許多。可於單一</a:t>
                </a:r>
                <a:r>
                  <a:rPr lang="en-US" altLang="zh-TW" sz="5000" dirty="0">
                    <a:latin typeface="Times New Roman" panose="02020603050405020304" pitchFamily="18" charset="0"/>
                    <a:ea typeface="標楷體" panose="03000509000000000000" pitchFamily="65" charset="-120"/>
                    <a:cs typeface="Times New Roman" panose="02020603050405020304" pitchFamily="18" charset="0"/>
                  </a:rPr>
                  <a:t>PVDF</a:t>
                </a:r>
                <a:r>
                  <a:rPr lang="zh-TW" altLang="zh-TW" sz="5000" dirty="0">
                    <a:latin typeface="Times New Roman" panose="02020603050405020304" pitchFamily="18" charset="0"/>
                    <a:ea typeface="標楷體" panose="03000509000000000000" pitchFamily="65" charset="-120"/>
                    <a:cs typeface="Times New Roman" panose="02020603050405020304" pitchFamily="18" charset="0"/>
                  </a:rPr>
                  <a:t>壓電薄膜設計適當之電極符合量測應用需求，可廣泛用於銑削、車削及扭力扳手等用途，極具創新性與競爭性，未來之市場效益可期。</a:t>
                </a:r>
                <a:endParaRPr lang="zh-TW" altLang="en-US" sz="50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p:sp>
            <p:nvSpPr>
              <p:cNvPr id="6" name="文字方塊 5">
                <a:extLst>
                  <a:ext uri="{FF2B5EF4-FFF2-40B4-BE49-F238E27FC236}">
                    <a16:creationId xmlns:a16="http://schemas.microsoft.com/office/drawing/2014/main" id="{FB258FE6-DD80-41A6-955D-B862FD479D05}"/>
                  </a:ext>
                </a:extLst>
              </p:cNvPr>
              <p:cNvSpPr txBox="1">
                <a:spLocks noRot="1" noChangeAspect="1" noMove="1" noResize="1" noEditPoints="1" noAdjustHandles="1" noChangeArrowheads="1" noChangeShapeType="1" noTextEdit="1"/>
              </p:cNvSpPr>
              <p:nvPr/>
            </p:nvSpPr>
            <p:spPr>
              <a:xfrm>
                <a:off x="216249" y="5904956"/>
                <a:ext cx="31981152" cy="13816667"/>
              </a:xfrm>
              <a:prstGeom prst="rect">
                <a:avLst/>
              </a:prstGeom>
              <a:blipFill>
                <a:blip r:embed="rId4"/>
                <a:stretch>
                  <a:fillRect l="-1029" t="-1368" r="-896" b="-1324"/>
                </a:stretch>
              </a:blipFill>
              <a:ln>
                <a:noFill/>
              </a:ln>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A729B709-3155-4606-B54B-950681C22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36" y="20234548"/>
            <a:ext cx="9643754" cy="5760000"/>
          </a:xfrm>
          <a:prstGeom prst="rect">
            <a:avLst/>
          </a:prstGeom>
          <a:noFill/>
          <a:ln>
            <a:noFill/>
          </a:ln>
        </p:spPr>
      </p:pic>
      <p:sp>
        <p:nvSpPr>
          <p:cNvPr id="11" name="文字方塊 10">
            <a:extLst>
              <a:ext uri="{FF2B5EF4-FFF2-40B4-BE49-F238E27FC236}">
                <a16:creationId xmlns:a16="http://schemas.microsoft.com/office/drawing/2014/main" id="{0A6B1B71-ABC5-4232-A8DF-4EA8E6F2EF50}"/>
              </a:ext>
            </a:extLst>
          </p:cNvPr>
          <p:cNvSpPr txBox="1"/>
          <p:nvPr/>
        </p:nvSpPr>
        <p:spPr>
          <a:xfrm>
            <a:off x="576290" y="26129555"/>
            <a:ext cx="9648000"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一</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壓電薄膜及電極配置圖</a:t>
            </a:r>
          </a:p>
        </p:txBody>
      </p:sp>
      <p:pic>
        <p:nvPicPr>
          <p:cNvPr id="10" name="圖片 9">
            <a:extLst>
              <a:ext uri="{FF2B5EF4-FFF2-40B4-BE49-F238E27FC236}">
                <a16:creationId xmlns:a16="http://schemas.microsoft.com/office/drawing/2014/main" id="{1CBC9B2E-E380-4673-A589-86332B5803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3000" y="20234548"/>
            <a:ext cx="8776207" cy="5760000"/>
          </a:xfrm>
          <a:prstGeom prst="rect">
            <a:avLst/>
          </a:prstGeom>
          <a:ln>
            <a:noFill/>
          </a:ln>
        </p:spPr>
      </p:pic>
      <p:sp>
        <p:nvSpPr>
          <p:cNvPr id="14" name="文字方塊 13">
            <a:extLst>
              <a:ext uri="{FF2B5EF4-FFF2-40B4-BE49-F238E27FC236}">
                <a16:creationId xmlns:a16="http://schemas.microsoft.com/office/drawing/2014/main" id="{FEF2C82E-BD9E-438C-8EED-D0736B5D6379}"/>
              </a:ext>
            </a:extLst>
          </p:cNvPr>
          <p:cNvSpPr txBox="1"/>
          <p:nvPr/>
        </p:nvSpPr>
        <p:spPr>
          <a:xfrm>
            <a:off x="10939344" y="26112180"/>
            <a:ext cx="8776800"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二</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銑削之實施架構圖</a:t>
            </a:r>
          </a:p>
        </p:txBody>
      </p:sp>
      <p:sp>
        <p:nvSpPr>
          <p:cNvPr id="22" name="文字方塊 21">
            <a:extLst>
              <a:ext uri="{FF2B5EF4-FFF2-40B4-BE49-F238E27FC236}">
                <a16:creationId xmlns:a16="http://schemas.microsoft.com/office/drawing/2014/main" id="{E3A2AEF2-681B-42F8-83A5-3471D400CEF7}"/>
              </a:ext>
            </a:extLst>
          </p:cNvPr>
          <p:cNvSpPr txBox="1"/>
          <p:nvPr/>
        </p:nvSpPr>
        <p:spPr>
          <a:xfrm>
            <a:off x="21070783" y="38680790"/>
            <a:ext cx="9648000"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六</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無線感測系統</a:t>
            </a:r>
          </a:p>
        </p:txBody>
      </p:sp>
      <mc:AlternateContent xmlns:mc="http://schemas.openxmlformats.org/markup-compatibility/2006">
        <mc:Choice xmlns:a14="http://schemas.microsoft.com/office/drawing/2010/main" Requires="a14">
          <p:sp>
            <p:nvSpPr>
              <p:cNvPr id="21" name="文字方塊 20">
                <a:extLst>
                  <a:ext uri="{FF2B5EF4-FFF2-40B4-BE49-F238E27FC236}">
                    <a16:creationId xmlns:a16="http://schemas.microsoft.com/office/drawing/2014/main" id="{804A20A9-6472-4169-82BB-C4D971DA4549}"/>
                  </a:ext>
                </a:extLst>
              </p:cNvPr>
              <p:cNvSpPr txBox="1"/>
              <p:nvPr/>
            </p:nvSpPr>
            <p:spPr>
              <a:xfrm>
                <a:off x="736216" y="27310542"/>
                <a:ext cx="14737075" cy="4772589"/>
              </a:xfrm>
              <a:prstGeom prst="rect">
                <a:avLst/>
              </a:prstGeom>
              <a:noFill/>
              <a:ln>
                <a:noFill/>
              </a:ln>
            </p:spPr>
            <p:txBody>
              <a:bodyPr wrap="square" rtlCol="0" anchor="ctr">
                <a:spAutoFit/>
              </a:bodyPr>
              <a:lstStyle/>
              <a:p>
                <a:r>
                  <a:rPr lang="en-US" altLang="zh-TW" sz="4000" dirty="0"/>
                  <a:t>	</a:t>
                </a:r>
                <a14:m>
                  <m:oMath xmlns:m="http://schemas.openxmlformats.org/officeDocument/2006/math">
                    <m:sSub>
                      <m:sSubPr>
                        <m:ctrlPr>
                          <a:rPr lang="zh-TW" altLang="zh-TW" sz="4000" i="1" smtClean="0">
                            <a:latin typeface="Cambria Math" panose="02040503050406030204" pitchFamily="18" charset="0"/>
                          </a:rPr>
                        </m:ctrlPr>
                      </m:sSubPr>
                      <m:e>
                        <m:r>
                          <a:rPr lang="en-US" altLang="zh-TW" sz="4000" i="1">
                            <a:latin typeface="Cambria Math" panose="02040503050406030204" pitchFamily="18" charset="0"/>
                          </a:rPr>
                          <m:t>𝐹</m:t>
                        </m:r>
                      </m:e>
                      <m:sub>
                        <m:r>
                          <a:rPr lang="en-US" altLang="zh-TW" sz="4000" i="1">
                            <a:latin typeface="Cambria Math" panose="02040503050406030204" pitchFamily="18" charset="0"/>
                          </a:rPr>
                          <m:t>𝑥</m:t>
                        </m:r>
                      </m:sub>
                    </m:sSub>
                    <m:r>
                      <a:rPr lang="en-US" altLang="zh-TW" sz="4000" i="1">
                        <a:latin typeface="Cambria Math" panose="02040503050406030204" pitchFamily="18" charset="0"/>
                      </a:rPr>
                      <m:t>=</m:t>
                    </m:r>
                    <m:f>
                      <m:fPr>
                        <m:ctrlPr>
                          <a:rPr lang="zh-TW" altLang="zh-TW" sz="4000" i="1">
                            <a:latin typeface="Cambria Math" panose="02040503050406030204" pitchFamily="18" charset="0"/>
                          </a:rPr>
                        </m:ctrlPr>
                      </m:fPr>
                      <m:num>
                        <m:r>
                          <a:rPr lang="en-US" altLang="zh-TW" sz="4000" i="1">
                            <a:latin typeface="Cambria Math" panose="02040503050406030204" pitchFamily="18" charset="0"/>
                          </a:rPr>
                          <m:t>1</m:t>
                        </m:r>
                      </m:num>
                      <m:den>
                        <m:r>
                          <a:rPr lang="en-US" altLang="zh-TW" sz="4000" i="1">
                            <a:latin typeface="Cambria Math" panose="02040503050406030204" pitchFamily="18" charset="0"/>
                          </a:rPr>
                          <m:t>2</m:t>
                        </m:r>
                      </m:den>
                    </m:f>
                    <m:rad>
                      <m:radPr>
                        <m:degHide m:val="on"/>
                        <m:ctrlPr>
                          <a:rPr lang="zh-TW" altLang="zh-TW" sz="4000" i="1">
                            <a:latin typeface="Cambria Math" panose="02040503050406030204" pitchFamily="18" charset="0"/>
                          </a:rPr>
                        </m:ctrlPr>
                      </m:radPr>
                      <m:deg/>
                      <m:e>
                        <m:d>
                          <m:dPr>
                            <m:ctrlPr>
                              <a:rPr lang="zh-TW" altLang="zh-TW" sz="4000" i="1">
                                <a:latin typeface="Cambria Math" panose="02040503050406030204" pitchFamily="18" charset="0"/>
                              </a:rPr>
                            </m:ctrlPr>
                          </m:dPr>
                          <m:e>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𝜁</m:t>
                                </m:r>
                              </m:e>
                              <m:sup>
                                <m:r>
                                  <a:rPr lang="en-US" altLang="zh-TW" sz="4000" i="1">
                                    <a:latin typeface="Cambria Math" panose="02040503050406030204" pitchFamily="18" charset="0"/>
                                  </a:rPr>
                                  <m:t>2</m:t>
                                </m:r>
                              </m:sup>
                            </m:sSup>
                            <m:r>
                              <a:rPr lang="en-US" altLang="zh-TW" sz="4000" i="1">
                                <a:latin typeface="Cambria Math" panose="02040503050406030204" pitchFamily="18" charset="0"/>
                              </a:rPr>
                              <m:t>+</m:t>
                            </m:r>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𝜂</m:t>
                                </m:r>
                              </m:e>
                              <m:sup>
                                <m:r>
                                  <a:rPr lang="en-US" altLang="zh-TW" sz="4000" i="1">
                                    <a:latin typeface="Cambria Math" panose="02040503050406030204" pitchFamily="18" charset="0"/>
                                  </a:rPr>
                                  <m:t>2</m:t>
                                </m:r>
                              </m:sup>
                            </m:sSup>
                          </m:e>
                        </m:d>
                      </m:e>
                    </m:rad>
                  </m:oMath>
                </a14:m>
                <a:r>
                  <a:rPr lang="zh-TW" altLang="en-US" sz="4000" dirty="0"/>
                  <a:t>、 </a:t>
                </a:r>
                <a14:m>
                  <m:oMath xmlns:m="http://schemas.openxmlformats.org/officeDocument/2006/math">
                    <m:sSub>
                      <m:sSubPr>
                        <m:ctrlPr>
                          <a:rPr lang="zh-TW" altLang="en-US" sz="4000" i="1" smtClean="0">
                            <a:latin typeface="Cambria Math" panose="02040503050406030204" pitchFamily="18" charset="0"/>
                          </a:rPr>
                        </m:ctrlPr>
                      </m:sSubPr>
                      <m:e>
                        <m:r>
                          <a:rPr lang="zh-TW" altLang="en-US" sz="4000" i="1">
                            <a:latin typeface="Cambria Math" panose="02040503050406030204" pitchFamily="18" charset="0"/>
                          </a:rPr>
                          <m:t>𝐹</m:t>
                        </m:r>
                      </m:e>
                      <m:sub>
                        <m:r>
                          <a:rPr lang="zh-TW" altLang="en-US" sz="4000" i="1">
                            <a:latin typeface="Cambria Math" panose="02040503050406030204" pitchFamily="18" charset="0"/>
                          </a:rPr>
                          <m:t>𝑦</m:t>
                        </m:r>
                      </m:sub>
                    </m:sSub>
                    <m:r>
                      <a:rPr lang="zh-TW" altLang="en-US" sz="4000" i="0">
                        <a:latin typeface="Cambria Math" panose="02040503050406030204" pitchFamily="18" charset="0"/>
                      </a:rPr>
                      <m:t>=</m:t>
                    </m:r>
                    <m:f>
                      <m:fPr>
                        <m:ctrlPr>
                          <a:rPr lang="zh-TW" altLang="en-US" sz="4000" i="1">
                            <a:latin typeface="Cambria Math" panose="02040503050406030204" pitchFamily="18" charset="0"/>
                          </a:rPr>
                        </m:ctrlPr>
                      </m:fPr>
                      <m:num>
                        <m:r>
                          <a:rPr lang="zh-TW" altLang="en-US" sz="4000" i="0">
                            <a:latin typeface="Cambria Math" panose="02040503050406030204" pitchFamily="18" charset="0"/>
                          </a:rPr>
                          <m:t>1</m:t>
                        </m:r>
                      </m:num>
                      <m:den>
                        <m:r>
                          <a:rPr lang="zh-TW" altLang="en-US" sz="4000" i="0">
                            <a:latin typeface="Cambria Math" panose="02040503050406030204" pitchFamily="18" charset="0"/>
                          </a:rPr>
                          <m:t>2</m:t>
                        </m:r>
                      </m:den>
                    </m:f>
                    <m:rad>
                      <m:radPr>
                        <m:degHide m:val="on"/>
                        <m:ctrlPr>
                          <a:rPr lang="zh-TW" altLang="en-US" sz="4000" i="1">
                            <a:latin typeface="Cambria Math" panose="02040503050406030204" pitchFamily="18" charset="0"/>
                          </a:rPr>
                        </m:ctrlPr>
                      </m:radPr>
                      <m:deg/>
                      <m:e>
                        <m:d>
                          <m:dPr>
                            <m:ctrlPr>
                              <a:rPr lang="zh-TW" altLang="en-US" sz="4000" i="1">
                                <a:latin typeface="Cambria Math" panose="02040503050406030204" pitchFamily="18" charset="0"/>
                              </a:rPr>
                            </m:ctrlPr>
                          </m:dPr>
                          <m:e>
                            <m:sSup>
                              <m:sSupPr>
                                <m:ctrlPr>
                                  <a:rPr lang="zh-TW" altLang="en-US" sz="4000" i="1">
                                    <a:latin typeface="Cambria Math" panose="02040503050406030204" pitchFamily="18" charset="0"/>
                                  </a:rPr>
                                </m:ctrlPr>
                              </m:sSupPr>
                              <m:e>
                                <m:sSup>
                                  <m:sSupPr>
                                    <m:ctrlPr>
                                      <a:rPr lang="zh-TW" altLang="en-US" sz="4000" i="1">
                                        <a:latin typeface="Cambria Math" panose="02040503050406030204" pitchFamily="18" charset="0"/>
                                      </a:rPr>
                                    </m:ctrlPr>
                                  </m:sSupPr>
                                  <m:e>
                                    <m:r>
                                      <a:rPr lang="zh-TW" altLang="en-US" sz="4000" i="1">
                                        <a:latin typeface="Cambria Math" panose="02040503050406030204" pitchFamily="18" charset="0"/>
                                      </a:rPr>
                                      <m:t>𝜁</m:t>
                                    </m:r>
                                  </m:e>
                                  <m:sup>
                                    <m:r>
                                      <a:rPr lang="zh-TW" altLang="en-US" sz="4000" i="0">
                                        <a:latin typeface="Cambria Math" panose="02040503050406030204" pitchFamily="18" charset="0"/>
                                      </a:rPr>
                                      <m:t>′</m:t>
                                    </m:r>
                                  </m:sup>
                                </m:sSup>
                              </m:e>
                              <m:sup>
                                <m:r>
                                  <a:rPr lang="zh-TW" altLang="en-US" sz="4000" i="0">
                                    <a:latin typeface="Cambria Math" panose="02040503050406030204" pitchFamily="18" charset="0"/>
                                  </a:rPr>
                                  <m:t>2</m:t>
                                </m:r>
                              </m:sup>
                            </m:sSup>
                            <m:r>
                              <a:rPr lang="zh-TW" altLang="en-US" sz="4000" i="0">
                                <a:latin typeface="Cambria Math" panose="02040503050406030204" pitchFamily="18" charset="0"/>
                              </a:rPr>
                              <m:t>+</m:t>
                            </m:r>
                            <m:sSup>
                              <m:sSupPr>
                                <m:ctrlPr>
                                  <a:rPr lang="zh-TW" altLang="en-US" sz="4000" i="1">
                                    <a:latin typeface="Cambria Math" panose="02040503050406030204" pitchFamily="18" charset="0"/>
                                  </a:rPr>
                                </m:ctrlPr>
                              </m:sSupPr>
                              <m:e>
                                <m:sSup>
                                  <m:sSupPr>
                                    <m:ctrlPr>
                                      <a:rPr lang="zh-TW" altLang="en-US" sz="4000" i="1">
                                        <a:latin typeface="Cambria Math" panose="02040503050406030204" pitchFamily="18" charset="0"/>
                                      </a:rPr>
                                    </m:ctrlPr>
                                  </m:sSupPr>
                                  <m:e>
                                    <m:r>
                                      <a:rPr lang="zh-TW" altLang="en-US" sz="4000" i="1">
                                        <a:latin typeface="Cambria Math" panose="02040503050406030204" pitchFamily="18" charset="0"/>
                                      </a:rPr>
                                      <m:t>𝜂</m:t>
                                    </m:r>
                                  </m:e>
                                  <m:sup>
                                    <m:r>
                                      <a:rPr lang="zh-TW" altLang="en-US" sz="4000" i="0">
                                        <a:latin typeface="Cambria Math" panose="02040503050406030204" pitchFamily="18" charset="0"/>
                                      </a:rPr>
                                      <m:t>′</m:t>
                                    </m:r>
                                  </m:sup>
                                </m:sSup>
                              </m:e>
                              <m:sup>
                                <m:r>
                                  <a:rPr lang="zh-TW" altLang="en-US" sz="4000" i="0">
                                    <a:latin typeface="Cambria Math" panose="02040503050406030204" pitchFamily="18" charset="0"/>
                                  </a:rPr>
                                  <m:t>2</m:t>
                                </m:r>
                              </m:sup>
                            </m:sSup>
                          </m:e>
                        </m:d>
                      </m:e>
                    </m:rad>
                  </m:oMath>
                </a14:m>
                <a:endParaRPr lang="en-US" altLang="zh-TW" sz="4000" dirty="0"/>
              </a:p>
              <a:p>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where</a:t>
                </a:r>
              </a:p>
              <a:p>
                <a:r>
                  <a:rPr lang="en-US" altLang="zh-TW" sz="4000" b="0" dirty="0"/>
                  <a:t>	</a:t>
                </a:r>
                <a14:m>
                  <m:oMath xmlns:m="http://schemas.openxmlformats.org/officeDocument/2006/math">
                    <m:r>
                      <a:rPr lang="zh-TW" altLang="en-US" sz="4000" b="0" i="1" smtClean="0">
                        <a:latin typeface="Cambria Math" panose="02040503050406030204" pitchFamily="18" charset="0"/>
                      </a:rPr>
                      <m:t>𝜁</m:t>
                    </m:r>
                    <m:r>
                      <a:rPr lang="en-US" altLang="zh-TW" sz="4000" b="0" i="1" smtClean="0">
                        <a:latin typeface="Cambria Math" panose="02040503050406030204" pitchFamily="18" charset="0"/>
                      </a:rPr>
                      <m:t>=</m:t>
                    </m:r>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𝐶</m:t>
                                </m:r>
                              </m:e>
                              <m:sub>
                                <m:r>
                                  <a:rPr lang="en-US" altLang="zh-TW" sz="4000" i="1">
                                    <a:latin typeface="Cambria Math" panose="02040503050406030204" pitchFamily="18" charset="0"/>
                                  </a:rPr>
                                  <m:t>𝑞</m:t>
                                </m:r>
                              </m:sub>
                            </m:sSub>
                            <m:r>
                              <a:rPr lang="en-US" altLang="zh-TW" sz="4000" i="1">
                                <a:latin typeface="Cambria Math" panose="02040503050406030204" pitchFamily="18" charset="0"/>
                              </a:rPr>
                              <m:t>𝑉</m:t>
                            </m:r>
                          </m:e>
                          <m:sup>
                            <m:r>
                              <a:rPr lang="en-US" altLang="zh-TW" sz="4000" i="1">
                                <a:latin typeface="Cambria Math" panose="02040503050406030204" pitchFamily="18" charset="0"/>
                              </a:rPr>
                              <m:t>𝐴</m:t>
                            </m:r>
                          </m:sup>
                        </m:sSup>
                      </m:num>
                      <m:den>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𝐾</m:t>
                            </m:r>
                          </m:e>
                          <m:sup>
                            <m:r>
                              <a:rPr lang="en-US" altLang="zh-TW" sz="4000" i="1">
                                <a:latin typeface="Cambria Math" panose="02040503050406030204" pitchFamily="18" charset="0"/>
                              </a:rPr>
                              <m:t>𝐴</m:t>
                            </m:r>
                          </m:sup>
                        </m:sSup>
                      </m:den>
                    </m:f>
                    <m:r>
                      <a:rPr lang="en-US" altLang="zh-TW" sz="4000" i="1">
                        <a:latin typeface="Cambria Math" panose="02040503050406030204" pitchFamily="18" charset="0"/>
                      </a:rPr>
                      <m:t>+</m:t>
                    </m:r>
                    <m:f>
                      <m:fPr>
                        <m:ctrlPr>
                          <a:rPr lang="zh-TW" altLang="zh-TW" sz="4000" i="1">
                            <a:latin typeface="Cambria Math" panose="02040503050406030204" pitchFamily="18" charset="0"/>
                          </a:rPr>
                        </m:ctrlPr>
                      </m:fPr>
                      <m:num>
                        <m:r>
                          <a:rPr lang="en-US" altLang="zh-TW" sz="4000" i="1">
                            <a:latin typeface="Cambria Math" panose="02040503050406030204" pitchFamily="18" charset="0"/>
                          </a:rPr>
                          <m:t>𝐽𝐺</m:t>
                        </m:r>
                      </m:num>
                      <m:den>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m:t>
                                </m:r>
                                <m:r>
                                  <a:rPr lang="en-US" altLang="zh-TW" sz="4000" i="1">
                                    <a:latin typeface="Cambria Math" panose="02040503050406030204" pitchFamily="18" charset="0"/>
                                  </a:rPr>
                                  <m:t>𝐷</m:t>
                                </m:r>
                              </m:e>
                              <m:sub>
                                <m:r>
                                  <a:rPr lang="en-US" altLang="zh-TW" sz="4000" i="1">
                                    <a:latin typeface="Cambria Math" panose="02040503050406030204" pitchFamily="18" charset="0"/>
                                  </a:rPr>
                                  <m:t>0</m:t>
                                </m:r>
                              </m:sub>
                            </m:sSub>
                            <m:r>
                              <a:rPr lang="en-US" altLang="zh-TW" sz="4000" i="1">
                                <a:latin typeface="Cambria Math" panose="02040503050406030204" pitchFamily="18" charset="0"/>
                              </a:rPr>
                              <m:t>/2)</m:t>
                            </m:r>
                            <m:r>
                              <a:rPr lang="en-US" altLang="zh-TW" sz="4000">
                                <a:latin typeface="Cambria Math" panose="02040503050406030204" pitchFamily="18" charset="0"/>
                              </a:rPr>
                              <m:t> </m:t>
                            </m:r>
                          </m:e>
                          <m:sup>
                            <m:r>
                              <a:rPr lang="en-US" altLang="zh-TW" sz="4000" i="1">
                                <a:latin typeface="Cambria Math" panose="02040503050406030204" pitchFamily="18" charset="0"/>
                              </a:rPr>
                              <m:t>2</m:t>
                            </m:r>
                          </m:sup>
                        </m:sSup>
                      </m:den>
                    </m:f>
                    <m:func>
                      <m:funcPr>
                        <m:ctrlPr>
                          <a:rPr lang="zh-TW" altLang="zh-TW" sz="4000" i="1">
                            <a:latin typeface="Cambria Math" panose="02040503050406030204" pitchFamily="18" charset="0"/>
                          </a:rPr>
                        </m:ctrlPr>
                      </m:funcPr>
                      <m:fName>
                        <m:r>
                          <m:rPr>
                            <m:sty m:val="p"/>
                          </m:rPr>
                          <a:rPr lang="en-US" altLang="zh-TW" sz="4000">
                            <a:latin typeface="Cambria Math" panose="02040503050406030204" pitchFamily="18" charset="0"/>
                          </a:rPr>
                          <m:t>atan</m:t>
                        </m:r>
                      </m:fName>
                      <m:e>
                        <m:d>
                          <m:dPr>
                            <m:ctrlPr>
                              <a:rPr lang="zh-TW" altLang="zh-TW" sz="4000" i="1">
                                <a:latin typeface="Cambria Math" panose="02040503050406030204" pitchFamily="18" charset="0"/>
                              </a:rPr>
                            </m:ctrlPr>
                          </m:dPr>
                          <m:e>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m:t>
                                    </m:r>
                                    <m:r>
                                      <a:rPr lang="en-US" altLang="zh-TW" sz="4000" i="1">
                                        <a:latin typeface="Cambria Math" panose="02040503050406030204" pitchFamily="18" charset="0"/>
                                      </a:rPr>
                                      <m:t>𝑉</m:t>
                                    </m:r>
                                  </m:e>
                                  <m:sup>
                                    <m:r>
                                      <a:rPr lang="en-US" altLang="zh-TW" sz="4000" i="1">
                                        <a:latin typeface="Cambria Math" panose="02040503050406030204" pitchFamily="18" charset="0"/>
                                      </a:rPr>
                                      <m:t>𝐶</m:t>
                                    </m:r>
                                  </m:sup>
                                </m:sSup>
                              </m:num>
                              <m:den>
                                <m:r>
                                  <a:rPr lang="en-US" altLang="zh-TW" sz="4000" i="1">
                                    <a:latin typeface="Cambria Math" panose="02040503050406030204" pitchFamily="18" charset="0"/>
                                  </a:rPr>
                                  <m:t>𝑘</m:t>
                                </m:r>
                              </m:den>
                            </m:f>
                          </m:e>
                        </m:d>
                      </m:e>
                    </m:func>
                  </m:oMath>
                </a14:m>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  &amp;  </a:t>
                </a:r>
                <a14:m>
                  <m:oMath xmlns:m="http://schemas.openxmlformats.org/officeDocument/2006/math">
                    <m:r>
                      <a:rPr lang="el-GR" altLang="zh-TW" sz="4000" b="0" i="1" smtClean="0">
                        <a:latin typeface="Cambria Math" panose="02040503050406030204" pitchFamily="18" charset="0"/>
                        <a:ea typeface="Cambria Math" panose="02040503050406030204" pitchFamily="18" charset="0"/>
                      </a:rPr>
                      <m:t>𝜂</m:t>
                    </m:r>
                    <m:r>
                      <a:rPr lang="en-US" altLang="zh-TW" sz="4000" b="0" i="0" smtClean="0">
                        <a:latin typeface="Cambria Math" panose="02040503050406030204" pitchFamily="18" charset="0"/>
                      </a:rPr>
                      <m:t>=</m:t>
                    </m:r>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𝐶</m:t>
                                </m:r>
                              </m:e>
                              <m:sub>
                                <m:r>
                                  <a:rPr lang="en-US" altLang="zh-TW" sz="4000" i="1">
                                    <a:latin typeface="Cambria Math" panose="02040503050406030204" pitchFamily="18" charset="0"/>
                                  </a:rPr>
                                  <m:t>𝑞</m:t>
                                </m:r>
                              </m:sub>
                            </m:sSub>
                            <m:r>
                              <a:rPr lang="en-US" altLang="zh-TW" sz="4000" i="1">
                                <a:latin typeface="Cambria Math" panose="02040503050406030204" pitchFamily="18" charset="0"/>
                              </a:rPr>
                              <m:t>𝑉</m:t>
                            </m:r>
                          </m:e>
                          <m:sup>
                            <m:r>
                              <a:rPr lang="en-US" altLang="zh-TW" sz="4000" i="1">
                                <a:latin typeface="Cambria Math" panose="02040503050406030204" pitchFamily="18" charset="0"/>
                              </a:rPr>
                              <m:t>𝐵</m:t>
                            </m:r>
                          </m:sup>
                        </m:sSup>
                      </m:num>
                      <m:den>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𝐾</m:t>
                            </m:r>
                          </m:e>
                          <m:sup>
                            <m:r>
                              <a:rPr lang="en-US" altLang="zh-TW" sz="4000" i="1">
                                <a:latin typeface="Cambria Math" panose="02040503050406030204" pitchFamily="18" charset="0"/>
                              </a:rPr>
                              <m:t>𝐵</m:t>
                            </m:r>
                          </m:sup>
                        </m:sSup>
                      </m:den>
                    </m:f>
                    <m:r>
                      <a:rPr lang="en-US" altLang="zh-TW" sz="4000" i="1">
                        <a:latin typeface="Cambria Math" panose="02040503050406030204" pitchFamily="18" charset="0"/>
                      </a:rPr>
                      <m:t>+</m:t>
                    </m:r>
                    <m:f>
                      <m:fPr>
                        <m:ctrlPr>
                          <a:rPr lang="zh-TW" altLang="zh-TW" sz="4000" i="1">
                            <a:latin typeface="Cambria Math" panose="02040503050406030204" pitchFamily="18" charset="0"/>
                          </a:rPr>
                        </m:ctrlPr>
                      </m:fPr>
                      <m:num>
                        <m:r>
                          <a:rPr lang="en-US" altLang="zh-TW" sz="4000" i="1">
                            <a:latin typeface="Cambria Math" panose="02040503050406030204" pitchFamily="18" charset="0"/>
                          </a:rPr>
                          <m:t>𝐽𝐺</m:t>
                        </m:r>
                      </m:num>
                      <m:den>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m:t>
                                </m:r>
                                <m:r>
                                  <a:rPr lang="en-US" altLang="zh-TW" sz="4000" i="1">
                                    <a:latin typeface="Cambria Math" panose="02040503050406030204" pitchFamily="18" charset="0"/>
                                  </a:rPr>
                                  <m:t>𝐷</m:t>
                                </m:r>
                              </m:e>
                              <m:sub>
                                <m:r>
                                  <a:rPr lang="en-US" altLang="zh-TW" sz="4000" i="1">
                                    <a:latin typeface="Cambria Math" panose="02040503050406030204" pitchFamily="18" charset="0"/>
                                  </a:rPr>
                                  <m:t>0</m:t>
                                </m:r>
                              </m:sub>
                            </m:sSub>
                            <m:r>
                              <a:rPr lang="en-US" altLang="zh-TW" sz="4000" i="1">
                                <a:latin typeface="Cambria Math" panose="02040503050406030204" pitchFamily="18" charset="0"/>
                              </a:rPr>
                              <m:t>/2)</m:t>
                            </m:r>
                          </m:e>
                          <m:sup>
                            <m:r>
                              <a:rPr lang="en-US" altLang="zh-TW" sz="4000" i="1">
                                <a:latin typeface="Cambria Math" panose="02040503050406030204" pitchFamily="18" charset="0"/>
                              </a:rPr>
                              <m:t>2</m:t>
                            </m:r>
                          </m:sup>
                        </m:sSup>
                      </m:den>
                    </m:f>
                    <m:func>
                      <m:funcPr>
                        <m:ctrlPr>
                          <a:rPr lang="zh-TW" altLang="zh-TW" sz="4000" i="1">
                            <a:latin typeface="Cambria Math" panose="02040503050406030204" pitchFamily="18" charset="0"/>
                          </a:rPr>
                        </m:ctrlPr>
                      </m:funcPr>
                      <m:fName>
                        <m:r>
                          <m:rPr>
                            <m:sty m:val="p"/>
                          </m:rPr>
                          <a:rPr lang="en-US" altLang="zh-TW" sz="4000">
                            <a:latin typeface="Cambria Math" panose="02040503050406030204" pitchFamily="18" charset="0"/>
                          </a:rPr>
                          <m:t>atan</m:t>
                        </m:r>
                      </m:fName>
                      <m:e>
                        <m:d>
                          <m:dPr>
                            <m:ctrlPr>
                              <a:rPr lang="zh-TW" altLang="zh-TW" sz="4000" i="1">
                                <a:latin typeface="Cambria Math" panose="02040503050406030204" pitchFamily="18" charset="0"/>
                              </a:rPr>
                            </m:ctrlPr>
                          </m:dPr>
                          <m:e>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m:t>
                                    </m:r>
                                    <m:r>
                                      <a:rPr lang="en-US" altLang="zh-TW" sz="4000" i="1">
                                        <a:latin typeface="Cambria Math" panose="02040503050406030204" pitchFamily="18" charset="0"/>
                                      </a:rPr>
                                      <m:t>𝑉</m:t>
                                    </m:r>
                                  </m:e>
                                  <m:sup>
                                    <m:r>
                                      <a:rPr lang="en-US" altLang="zh-TW" sz="4000" i="1">
                                        <a:latin typeface="Cambria Math" panose="02040503050406030204" pitchFamily="18" charset="0"/>
                                      </a:rPr>
                                      <m:t>𝐷</m:t>
                                    </m:r>
                                  </m:sup>
                                </m:sSup>
                              </m:num>
                              <m:den>
                                <m:r>
                                  <a:rPr lang="en-US" altLang="zh-TW" sz="4000" i="1">
                                    <a:latin typeface="Cambria Math" panose="02040503050406030204" pitchFamily="18" charset="0"/>
                                  </a:rPr>
                                  <m:t>𝑘</m:t>
                                </m:r>
                              </m:den>
                            </m:f>
                          </m:e>
                        </m:d>
                      </m:e>
                    </m:func>
                  </m:oMath>
                </a14:m>
                <a:endParaRPr lang="en-US" altLang="zh-TW" sz="4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4000" b="0" dirty="0"/>
                  <a:t>	</a:t>
                </a:r>
                <a14:m>
                  <m:oMath xmlns:m="http://schemas.openxmlformats.org/officeDocument/2006/math">
                    <m:sSup>
                      <m:sSupPr>
                        <m:ctrlPr>
                          <a:rPr lang="en-US" altLang="zh-TW" sz="4000" b="0" i="1" smtClean="0">
                            <a:latin typeface="Cambria Math" panose="02040503050406030204" pitchFamily="18" charset="0"/>
                          </a:rPr>
                        </m:ctrlPr>
                      </m:sSupPr>
                      <m:e>
                        <m:r>
                          <a:rPr lang="zh-TW" altLang="en-US" sz="4000" b="0" i="1" smtClean="0">
                            <a:latin typeface="Cambria Math" panose="02040503050406030204" pitchFamily="18" charset="0"/>
                          </a:rPr>
                          <m:t>𝜁</m:t>
                        </m:r>
                      </m:e>
                      <m:sup>
                        <m:r>
                          <a:rPr lang="en-US" altLang="zh-TW" sz="4000" b="0" i="1" smtClean="0">
                            <a:latin typeface="Cambria Math" panose="02040503050406030204" pitchFamily="18" charset="0"/>
                          </a:rPr>
                          <m:t>′</m:t>
                        </m:r>
                      </m:sup>
                    </m:sSup>
                    <m:r>
                      <a:rPr lang="en-US" altLang="zh-TW" sz="4000" b="0" i="1" smtClean="0">
                        <a:latin typeface="Cambria Math" panose="02040503050406030204" pitchFamily="18" charset="0"/>
                      </a:rPr>
                      <m:t>=</m:t>
                    </m:r>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𝐶</m:t>
                                </m:r>
                              </m:e>
                              <m:sub>
                                <m:r>
                                  <a:rPr lang="en-US" altLang="zh-TW" sz="4000" i="1">
                                    <a:latin typeface="Cambria Math" panose="02040503050406030204" pitchFamily="18" charset="0"/>
                                  </a:rPr>
                                  <m:t>𝑞</m:t>
                                </m:r>
                              </m:sub>
                            </m:sSub>
                            <m:r>
                              <a:rPr lang="en-US" altLang="zh-TW" sz="4000" i="1">
                                <a:latin typeface="Cambria Math" panose="02040503050406030204" pitchFamily="18" charset="0"/>
                              </a:rPr>
                              <m:t>𝑉</m:t>
                            </m:r>
                          </m:e>
                          <m:sup>
                            <m:r>
                              <a:rPr lang="en-US" altLang="zh-TW" sz="4000" i="1">
                                <a:latin typeface="Cambria Math" panose="02040503050406030204" pitchFamily="18" charset="0"/>
                              </a:rPr>
                              <m:t>𝐴</m:t>
                            </m:r>
                          </m:sup>
                        </m:sSup>
                      </m:num>
                      <m:den>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𝐾</m:t>
                            </m:r>
                          </m:e>
                          <m:sup>
                            <m:r>
                              <a:rPr lang="en-US" altLang="zh-TW" sz="4000" i="1">
                                <a:latin typeface="Cambria Math" panose="02040503050406030204" pitchFamily="18" charset="0"/>
                              </a:rPr>
                              <m:t>𝐴</m:t>
                            </m:r>
                          </m:sup>
                        </m:sSup>
                      </m:den>
                    </m:f>
                    <m:r>
                      <a:rPr lang="en-US" altLang="zh-TW" sz="4000" i="1">
                        <a:latin typeface="Cambria Math" panose="02040503050406030204" pitchFamily="18" charset="0"/>
                      </a:rPr>
                      <m:t>−</m:t>
                    </m:r>
                    <m:f>
                      <m:fPr>
                        <m:ctrlPr>
                          <a:rPr lang="zh-TW" altLang="zh-TW" sz="4000" i="1">
                            <a:latin typeface="Cambria Math" panose="02040503050406030204" pitchFamily="18" charset="0"/>
                          </a:rPr>
                        </m:ctrlPr>
                      </m:fPr>
                      <m:num>
                        <m:r>
                          <a:rPr lang="en-US" altLang="zh-TW" sz="4000" i="1">
                            <a:latin typeface="Cambria Math" panose="02040503050406030204" pitchFamily="18" charset="0"/>
                          </a:rPr>
                          <m:t>𝐽𝐺</m:t>
                        </m:r>
                      </m:num>
                      <m:den>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m:t>
                                </m:r>
                                <m:r>
                                  <a:rPr lang="en-US" altLang="zh-TW" sz="4000" i="1">
                                    <a:latin typeface="Cambria Math" panose="02040503050406030204" pitchFamily="18" charset="0"/>
                                  </a:rPr>
                                  <m:t>𝐷</m:t>
                                </m:r>
                              </m:e>
                              <m:sub>
                                <m:r>
                                  <a:rPr lang="en-US" altLang="zh-TW" sz="4000" i="1">
                                    <a:latin typeface="Cambria Math" panose="02040503050406030204" pitchFamily="18" charset="0"/>
                                  </a:rPr>
                                  <m:t>0</m:t>
                                </m:r>
                              </m:sub>
                            </m:sSub>
                            <m:r>
                              <a:rPr lang="en-US" altLang="zh-TW" sz="4000" i="1">
                                <a:latin typeface="Cambria Math" panose="02040503050406030204" pitchFamily="18" charset="0"/>
                              </a:rPr>
                              <m:t>/2)</m:t>
                            </m:r>
                          </m:e>
                          <m:sup>
                            <m:r>
                              <a:rPr lang="en-US" altLang="zh-TW" sz="4000" i="1">
                                <a:latin typeface="Cambria Math" panose="02040503050406030204" pitchFamily="18" charset="0"/>
                              </a:rPr>
                              <m:t>2</m:t>
                            </m:r>
                          </m:sup>
                        </m:sSup>
                      </m:den>
                    </m:f>
                    <m:func>
                      <m:funcPr>
                        <m:ctrlPr>
                          <a:rPr lang="zh-TW" altLang="zh-TW" sz="4000" i="1">
                            <a:latin typeface="Cambria Math" panose="02040503050406030204" pitchFamily="18" charset="0"/>
                          </a:rPr>
                        </m:ctrlPr>
                      </m:funcPr>
                      <m:fName>
                        <m:r>
                          <m:rPr>
                            <m:sty m:val="p"/>
                          </m:rPr>
                          <a:rPr lang="en-US" altLang="zh-TW" sz="4000">
                            <a:latin typeface="Cambria Math" panose="02040503050406030204" pitchFamily="18" charset="0"/>
                          </a:rPr>
                          <m:t>atan</m:t>
                        </m:r>
                      </m:fName>
                      <m:e>
                        <m:d>
                          <m:dPr>
                            <m:ctrlPr>
                              <a:rPr lang="zh-TW" altLang="zh-TW" sz="4000" i="1">
                                <a:latin typeface="Cambria Math" panose="02040503050406030204" pitchFamily="18" charset="0"/>
                              </a:rPr>
                            </m:ctrlPr>
                          </m:dPr>
                          <m:e>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m:t>
                                    </m:r>
                                    <m:r>
                                      <a:rPr lang="en-US" altLang="zh-TW" sz="4000" i="1">
                                        <a:latin typeface="Cambria Math" panose="02040503050406030204" pitchFamily="18" charset="0"/>
                                      </a:rPr>
                                      <m:t>𝑉</m:t>
                                    </m:r>
                                  </m:e>
                                  <m:sup>
                                    <m:r>
                                      <a:rPr lang="en-US" altLang="zh-TW" sz="4000" i="1">
                                        <a:latin typeface="Cambria Math" panose="02040503050406030204" pitchFamily="18" charset="0"/>
                                      </a:rPr>
                                      <m:t>𝐶</m:t>
                                    </m:r>
                                  </m:sup>
                                </m:sSup>
                              </m:num>
                              <m:den>
                                <m:r>
                                  <a:rPr lang="en-US" altLang="zh-TW" sz="4000" i="1">
                                    <a:latin typeface="Cambria Math" panose="02040503050406030204" pitchFamily="18" charset="0"/>
                                  </a:rPr>
                                  <m:t>𝑘</m:t>
                                </m:r>
                              </m:den>
                            </m:f>
                          </m:e>
                        </m:d>
                      </m:e>
                    </m:func>
                  </m:oMath>
                </a14:m>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  &amp;  </a:t>
                </a:r>
                <a14:m>
                  <m:oMath xmlns:m="http://schemas.openxmlformats.org/officeDocument/2006/math">
                    <m:sSup>
                      <m:sSupPr>
                        <m:ctrlPr>
                          <a:rPr lang="en-US" altLang="zh-TW" sz="4000" b="0" i="1" smtClean="0">
                            <a:latin typeface="Cambria Math" panose="02040503050406030204" pitchFamily="18" charset="0"/>
                          </a:rPr>
                        </m:ctrlPr>
                      </m:sSupPr>
                      <m:e>
                        <m:r>
                          <a:rPr lang="zh-TW" altLang="en-US" sz="4000" b="0" i="1" smtClean="0">
                            <a:latin typeface="Cambria Math" panose="02040503050406030204" pitchFamily="18" charset="0"/>
                          </a:rPr>
                          <m:t>𝜂</m:t>
                        </m:r>
                      </m:e>
                      <m:sup>
                        <m:r>
                          <a:rPr lang="en-US" altLang="zh-TW" sz="4000" b="0" i="1" smtClean="0">
                            <a:latin typeface="Cambria Math" panose="02040503050406030204" pitchFamily="18" charset="0"/>
                          </a:rPr>
                          <m:t>′</m:t>
                        </m:r>
                      </m:sup>
                    </m:sSup>
                    <m:r>
                      <a:rPr lang="en-US" altLang="zh-TW" sz="4000" b="0" i="0" smtClean="0">
                        <a:latin typeface="Cambria Math" panose="02040503050406030204" pitchFamily="18" charset="0"/>
                      </a:rPr>
                      <m:t>=</m:t>
                    </m:r>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𝐶</m:t>
                                </m:r>
                              </m:e>
                              <m:sub>
                                <m:r>
                                  <a:rPr lang="en-US" altLang="zh-TW" sz="4000" i="1">
                                    <a:latin typeface="Cambria Math" panose="02040503050406030204" pitchFamily="18" charset="0"/>
                                  </a:rPr>
                                  <m:t>𝑞</m:t>
                                </m:r>
                              </m:sub>
                            </m:sSub>
                            <m:r>
                              <a:rPr lang="en-US" altLang="zh-TW" sz="4000" i="1">
                                <a:latin typeface="Cambria Math" panose="02040503050406030204" pitchFamily="18" charset="0"/>
                              </a:rPr>
                              <m:t>𝑉</m:t>
                            </m:r>
                          </m:e>
                          <m:sup>
                            <m:r>
                              <a:rPr lang="en-US" altLang="zh-TW" sz="4000" i="1">
                                <a:latin typeface="Cambria Math" panose="02040503050406030204" pitchFamily="18" charset="0"/>
                              </a:rPr>
                              <m:t>𝐵</m:t>
                            </m:r>
                          </m:sup>
                        </m:sSup>
                      </m:num>
                      <m:den>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𝐾</m:t>
                            </m:r>
                          </m:e>
                          <m:sup>
                            <m:r>
                              <a:rPr lang="en-US" altLang="zh-TW" sz="4000" i="1">
                                <a:latin typeface="Cambria Math" panose="02040503050406030204" pitchFamily="18" charset="0"/>
                              </a:rPr>
                              <m:t>𝐵</m:t>
                            </m:r>
                          </m:sup>
                        </m:sSup>
                      </m:den>
                    </m:f>
                    <m:r>
                      <a:rPr lang="en-US" altLang="zh-TW" sz="4000" i="1">
                        <a:latin typeface="Cambria Math" panose="02040503050406030204" pitchFamily="18" charset="0"/>
                      </a:rPr>
                      <m:t>−</m:t>
                    </m:r>
                    <m:f>
                      <m:fPr>
                        <m:ctrlPr>
                          <a:rPr lang="zh-TW" altLang="zh-TW" sz="4000" i="1">
                            <a:latin typeface="Cambria Math" panose="02040503050406030204" pitchFamily="18" charset="0"/>
                          </a:rPr>
                        </m:ctrlPr>
                      </m:fPr>
                      <m:num>
                        <m:r>
                          <a:rPr lang="en-US" altLang="zh-TW" sz="4000" i="1">
                            <a:latin typeface="Cambria Math" panose="02040503050406030204" pitchFamily="18" charset="0"/>
                          </a:rPr>
                          <m:t>𝐽𝐺</m:t>
                        </m:r>
                      </m:num>
                      <m:den>
                        <m:sSup>
                          <m:sSupPr>
                            <m:ctrlPr>
                              <a:rPr lang="zh-TW" altLang="zh-TW" sz="4000" i="1">
                                <a:latin typeface="Cambria Math" panose="02040503050406030204" pitchFamily="18" charset="0"/>
                              </a:rPr>
                            </m:ctrlPr>
                          </m:sSupPr>
                          <m:e>
                            <m:sSub>
                              <m:sSubPr>
                                <m:ctrlPr>
                                  <a:rPr lang="zh-TW" altLang="zh-TW" sz="4000" i="1">
                                    <a:latin typeface="Cambria Math" panose="02040503050406030204" pitchFamily="18" charset="0"/>
                                  </a:rPr>
                                </m:ctrlPr>
                              </m:sSubPr>
                              <m:e>
                                <m:r>
                                  <a:rPr lang="en-US" altLang="zh-TW" sz="4000" i="1">
                                    <a:latin typeface="Cambria Math" panose="02040503050406030204" pitchFamily="18" charset="0"/>
                                  </a:rPr>
                                  <m:t>(</m:t>
                                </m:r>
                                <m:r>
                                  <a:rPr lang="en-US" altLang="zh-TW" sz="4000" i="1">
                                    <a:latin typeface="Cambria Math" panose="02040503050406030204" pitchFamily="18" charset="0"/>
                                  </a:rPr>
                                  <m:t>𝐷</m:t>
                                </m:r>
                              </m:e>
                              <m:sub>
                                <m:r>
                                  <a:rPr lang="en-US" altLang="zh-TW" sz="4000" i="1">
                                    <a:latin typeface="Cambria Math" panose="02040503050406030204" pitchFamily="18" charset="0"/>
                                  </a:rPr>
                                  <m:t>0</m:t>
                                </m:r>
                              </m:sub>
                            </m:sSub>
                            <m:r>
                              <a:rPr lang="en-US" altLang="zh-TW" sz="4000" i="1">
                                <a:latin typeface="Cambria Math" panose="02040503050406030204" pitchFamily="18" charset="0"/>
                              </a:rPr>
                              <m:t>/2)</m:t>
                            </m:r>
                          </m:e>
                          <m:sup>
                            <m:r>
                              <a:rPr lang="en-US" altLang="zh-TW" sz="4000" i="1">
                                <a:latin typeface="Cambria Math" panose="02040503050406030204" pitchFamily="18" charset="0"/>
                              </a:rPr>
                              <m:t>2</m:t>
                            </m:r>
                          </m:sup>
                        </m:sSup>
                      </m:den>
                    </m:f>
                    <m:func>
                      <m:funcPr>
                        <m:ctrlPr>
                          <a:rPr lang="zh-TW" altLang="zh-TW" sz="4000" i="1">
                            <a:latin typeface="Cambria Math" panose="02040503050406030204" pitchFamily="18" charset="0"/>
                          </a:rPr>
                        </m:ctrlPr>
                      </m:funcPr>
                      <m:fName>
                        <m:r>
                          <m:rPr>
                            <m:sty m:val="p"/>
                          </m:rPr>
                          <a:rPr lang="en-US" altLang="zh-TW" sz="4000">
                            <a:latin typeface="Cambria Math" panose="02040503050406030204" pitchFamily="18" charset="0"/>
                          </a:rPr>
                          <m:t>atan</m:t>
                        </m:r>
                      </m:fName>
                      <m:e>
                        <m:d>
                          <m:dPr>
                            <m:ctrlPr>
                              <a:rPr lang="zh-TW" altLang="zh-TW" sz="4000" i="1">
                                <a:latin typeface="Cambria Math" panose="02040503050406030204" pitchFamily="18" charset="0"/>
                              </a:rPr>
                            </m:ctrlPr>
                          </m:dPr>
                          <m:e>
                            <m:f>
                              <m:fPr>
                                <m:ctrlPr>
                                  <a:rPr lang="zh-TW" altLang="zh-TW" sz="4000" i="1">
                                    <a:latin typeface="Cambria Math" panose="02040503050406030204" pitchFamily="18" charset="0"/>
                                  </a:rPr>
                                </m:ctrlPr>
                              </m:fPr>
                              <m:num>
                                <m:sSup>
                                  <m:sSupPr>
                                    <m:ctrlPr>
                                      <a:rPr lang="zh-TW" altLang="zh-TW" sz="4000" i="1">
                                        <a:latin typeface="Cambria Math" panose="02040503050406030204" pitchFamily="18" charset="0"/>
                                      </a:rPr>
                                    </m:ctrlPr>
                                  </m:sSupPr>
                                  <m:e>
                                    <m:r>
                                      <a:rPr lang="en-US" altLang="zh-TW" sz="4000" i="1">
                                        <a:latin typeface="Cambria Math" panose="02040503050406030204" pitchFamily="18" charset="0"/>
                                      </a:rPr>
                                      <m:t>∆</m:t>
                                    </m:r>
                                    <m:r>
                                      <a:rPr lang="en-US" altLang="zh-TW" sz="4000" i="1">
                                        <a:latin typeface="Cambria Math" panose="02040503050406030204" pitchFamily="18" charset="0"/>
                                      </a:rPr>
                                      <m:t>𝑉</m:t>
                                    </m:r>
                                  </m:e>
                                  <m:sup>
                                    <m:r>
                                      <a:rPr lang="en-US" altLang="zh-TW" sz="4000" i="1">
                                        <a:latin typeface="Cambria Math" panose="02040503050406030204" pitchFamily="18" charset="0"/>
                                      </a:rPr>
                                      <m:t>𝐷</m:t>
                                    </m:r>
                                  </m:sup>
                                </m:sSup>
                              </m:num>
                              <m:den>
                                <m:r>
                                  <a:rPr lang="en-US" altLang="zh-TW" sz="4000" i="1">
                                    <a:latin typeface="Cambria Math" panose="02040503050406030204" pitchFamily="18" charset="0"/>
                                  </a:rPr>
                                  <m:t>𝑘</m:t>
                                </m:r>
                              </m:den>
                            </m:f>
                          </m:e>
                        </m:d>
                      </m:e>
                    </m:func>
                  </m:oMath>
                </a14:m>
                <a:endParaRPr lang="en-US" altLang="zh-TW" sz="40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推導公式繁複，故不詳細列出</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p>
            </p:txBody>
          </p:sp>
        </mc:Choice>
        <mc:Fallback>
          <p:sp>
            <p:nvSpPr>
              <p:cNvPr id="21" name="文字方塊 20">
                <a:extLst>
                  <a:ext uri="{FF2B5EF4-FFF2-40B4-BE49-F238E27FC236}">
                    <a16:creationId xmlns:a16="http://schemas.microsoft.com/office/drawing/2014/main" id="{804A20A9-6472-4169-82BB-C4D971DA4549}"/>
                  </a:ext>
                </a:extLst>
              </p:cNvPr>
              <p:cNvSpPr txBox="1">
                <a:spLocks noRot="1" noChangeAspect="1" noMove="1" noResize="1" noEditPoints="1" noAdjustHandles="1" noChangeArrowheads="1" noChangeShapeType="1" noTextEdit="1"/>
              </p:cNvSpPr>
              <p:nvPr/>
            </p:nvSpPr>
            <p:spPr>
              <a:xfrm>
                <a:off x="736216" y="27310542"/>
                <a:ext cx="14737075" cy="4772589"/>
              </a:xfrm>
              <a:prstGeom prst="rect">
                <a:avLst/>
              </a:prstGeom>
              <a:blipFill>
                <a:blip r:embed="rId7"/>
                <a:stretch>
                  <a:fillRect l="-1489" b="-4981"/>
                </a:stretch>
              </a:blipFill>
              <a:ln>
                <a:noFill/>
              </a:ln>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02E827EC-AC42-4205-AE03-1269FA1B6435}"/>
              </a:ext>
            </a:extLst>
          </p:cNvPr>
          <p:cNvSpPr txBox="1"/>
          <p:nvPr/>
        </p:nvSpPr>
        <p:spPr>
          <a:xfrm>
            <a:off x="206649" y="39907248"/>
            <a:ext cx="31981152" cy="1569660"/>
          </a:xfrm>
          <a:prstGeom prst="rect">
            <a:avLst/>
          </a:prstGeom>
          <a:noFill/>
          <a:ln>
            <a:solidFill>
              <a:srgbClr val="FF6600"/>
            </a:solidFill>
          </a:ln>
        </p:spPr>
        <p:txBody>
          <a:bodyPr wrap="square" rtlCol="0">
            <a:spAutoFit/>
          </a:bodyPr>
          <a:lstStyle/>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本作品以「壓電感測模組、壓電感測模組偵測之方法及其壓電感應偵測系統」獲得中華民國專利</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專利號：</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107112130)</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，並持續申請中國大陸及美國專利中。</a:t>
            </a:r>
          </a:p>
        </p:txBody>
      </p:sp>
      <p:sp>
        <p:nvSpPr>
          <p:cNvPr id="23" name="文字方塊 22">
            <a:extLst>
              <a:ext uri="{FF2B5EF4-FFF2-40B4-BE49-F238E27FC236}">
                <a16:creationId xmlns:a16="http://schemas.microsoft.com/office/drawing/2014/main" id="{0DFE9119-9079-4FDF-AB72-EFD5D8B97B14}"/>
              </a:ext>
            </a:extLst>
          </p:cNvPr>
          <p:cNvSpPr txBox="1"/>
          <p:nvPr/>
        </p:nvSpPr>
        <p:spPr>
          <a:xfrm>
            <a:off x="5825291" y="32259884"/>
            <a:ext cx="9648000"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三</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銑削計算公式</a:t>
            </a:r>
          </a:p>
        </p:txBody>
      </p:sp>
      <mc:AlternateContent xmlns:mc="http://schemas.openxmlformats.org/markup-compatibility/2006">
        <mc:Choice xmlns:a14="http://schemas.microsoft.com/office/drawing/2010/main" Requires="a14">
          <p:graphicFrame>
            <p:nvGraphicFramePr>
              <p:cNvPr id="24" name="表格 23">
                <a:extLst>
                  <a:ext uri="{FF2B5EF4-FFF2-40B4-BE49-F238E27FC236}">
                    <a16:creationId xmlns:a16="http://schemas.microsoft.com/office/drawing/2014/main" id="{12650BC4-DE46-47C2-912E-C50500C0769B}"/>
                  </a:ext>
                </a:extLst>
              </p:cNvPr>
              <p:cNvGraphicFramePr>
                <a:graphicFrameLocks noGrp="1"/>
              </p:cNvGraphicFramePr>
              <p:nvPr>
                <p:extLst>
                  <p:ext uri="{D42A27DB-BD31-4B8C-83A1-F6EECF244321}">
                    <p14:modId xmlns:p14="http://schemas.microsoft.com/office/powerpoint/2010/main" val="1125853309"/>
                  </p:ext>
                </p:extLst>
              </p:nvPr>
            </p:nvGraphicFramePr>
            <p:xfrm>
              <a:off x="15437509" y="27603026"/>
              <a:ext cx="3960000" cy="4215944"/>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824488764"/>
                        </a:ext>
                      </a:extLst>
                    </a:gridCol>
                    <a:gridCol w="2880000">
                      <a:extLst>
                        <a:ext uri="{9D8B030D-6E8A-4147-A177-3AD203B41FA5}">
                          <a16:colId xmlns:a16="http://schemas.microsoft.com/office/drawing/2014/main" val="3022900480"/>
                        </a:ext>
                      </a:extLst>
                    </a:gridCol>
                  </a:tblGrid>
                  <a:tr h="517252">
                    <a:tc gridSpan="2">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符號解說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TW" altLang="en-US" dirty="0"/>
                        </a:p>
                      </a:txBody>
                      <a:tcPr/>
                    </a:tc>
                    <a:extLst>
                      <a:ext uri="{0D108BD9-81ED-4DB2-BD59-A6C34878D82A}">
                        <a16:rowId xmlns:a16="http://schemas.microsoft.com/office/drawing/2014/main" val="2880878279"/>
                      </a:ext>
                    </a:extLst>
                  </a:tr>
                  <a:tr h="519532">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sSub>
                                  <m:sSubPr>
                                    <m:ctrlPr>
                                      <a:rPr lang="zh-TW" altLang="zh-TW" sz="2800" i="1" smtClean="0">
                                        <a:latin typeface="Cambria Math" panose="02040503050406030204" pitchFamily="18" charset="0"/>
                                      </a:rPr>
                                    </m:ctrlPr>
                                  </m:sSubPr>
                                  <m:e>
                                    <m:r>
                                      <a:rPr lang="en-US" altLang="zh-TW" sz="2800" i="1">
                                        <a:latin typeface="Cambria Math" panose="02040503050406030204" pitchFamily="18" charset="0"/>
                                      </a:rPr>
                                      <m:t>𝐹</m:t>
                                    </m:r>
                                  </m:e>
                                  <m:sub>
                                    <m:r>
                                      <a:rPr lang="en-US" altLang="zh-TW" sz="2800" i="1">
                                        <a:latin typeface="Cambria Math" panose="02040503050406030204" pitchFamily="18" charset="0"/>
                                      </a:rPr>
                                      <m:t>𝑥</m:t>
                                    </m:r>
                                  </m:sub>
                                </m:sSub>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進給力</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293878"/>
                      </a:ext>
                    </a:extLst>
                  </a:tr>
                  <a:tr h="544743">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sSub>
                                  <m:sSubPr>
                                    <m:ctrlPr>
                                      <a:rPr lang="zh-TW" altLang="en-US" sz="2800" i="1" smtClean="0">
                                        <a:latin typeface="Cambria Math" panose="02040503050406030204" pitchFamily="18" charset="0"/>
                                      </a:rPr>
                                    </m:ctrlPr>
                                  </m:sSubPr>
                                  <m:e>
                                    <m:r>
                                      <a:rPr lang="zh-TW" altLang="en-US" sz="2800" i="1">
                                        <a:latin typeface="Cambria Math" panose="02040503050406030204" pitchFamily="18" charset="0"/>
                                      </a:rPr>
                                      <m:t>𝐹</m:t>
                                    </m:r>
                                  </m:e>
                                  <m:sub>
                                    <m:r>
                                      <a:rPr lang="zh-TW" altLang="en-US" sz="2800" i="1">
                                        <a:latin typeface="Cambria Math" panose="02040503050406030204" pitchFamily="18" charset="0"/>
                                      </a:rPr>
                                      <m:t>𝑦</m:t>
                                    </m:r>
                                  </m:sub>
                                </m:sSub>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橫向力</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279703"/>
                      </a:ext>
                    </a:extLst>
                  </a:tr>
                  <a:tr h="543991">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sSub>
                                  <m:sSubPr>
                                    <m:ctrlPr>
                                      <a:rPr lang="zh-TW" altLang="zh-TW" sz="2800" i="1" smtClean="0">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i="1">
                                        <a:latin typeface="Cambria Math" panose="02040503050406030204" pitchFamily="18" charset="0"/>
                                      </a:rPr>
                                      <m:t>𝑞</m:t>
                                    </m:r>
                                  </m:sub>
                                </m:sSub>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電極之電容量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09805"/>
                      </a:ext>
                    </a:extLst>
                  </a:tr>
                  <a:tr h="519532">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𝐽</m:t>
                                </m:r>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極慣性矩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943506"/>
                      </a:ext>
                    </a:extLst>
                  </a:tr>
                  <a:tr h="519532">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𝐺</m:t>
                                </m:r>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剛性模數</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105704"/>
                      </a:ext>
                    </a:extLst>
                  </a:tr>
                  <a:tr h="511519">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sSub>
                                  <m:sSubPr>
                                    <m:ctrlPr>
                                      <a:rPr lang="zh-TW" altLang="zh-TW" sz="2800" i="1" smtClean="0">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a:latin typeface="Cambria Math" panose="02040503050406030204" pitchFamily="18" charset="0"/>
                                      </a:rPr>
                                      <m:t>0</m:t>
                                    </m:r>
                                  </m:sub>
                                </m:sSub>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刀具的直徑</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452030"/>
                      </a:ext>
                    </a:extLst>
                  </a:tr>
                  <a:tr h="511519">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m:t>
                                </m:r>
                                <m:r>
                                  <a:rPr lang="en-US" altLang="zh-TW" sz="2800" i="1" smtClean="0">
                                    <a:latin typeface="Cambria Math" panose="02040503050406030204" pitchFamily="18" charset="0"/>
                                  </a:rPr>
                                  <m:t>𝑉</m:t>
                                </m:r>
                              </m:oMath>
                            </m:oMathPara>
                          </a14:m>
                          <a:endPar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電極間電壓差</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774982"/>
                      </a:ext>
                    </a:extLst>
                  </a:tr>
                </a:tbl>
              </a:graphicData>
            </a:graphic>
          </p:graphicFrame>
        </mc:Choice>
        <mc:Fallback>
          <p:graphicFrame>
            <p:nvGraphicFramePr>
              <p:cNvPr id="24" name="表格 23">
                <a:extLst>
                  <a:ext uri="{FF2B5EF4-FFF2-40B4-BE49-F238E27FC236}">
                    <a16:creationId xmlns:a16="http://schemas.microsoft.com/office/drawing/2014/main" id="{12650BC4-DE46-47C2-912E-C50500C0769B}"/>
                  </a:ext>
                </a:extLst>
              </p:cNvPr>
              <p:cNvGraphicFramePr>
                <a:graphicFrameLocks noGrp="1"/>
              </p:cNvGraphicFramePr>
              <p:nvPr>
                <p:extLst>
                  <p:ext uri="{D42A27DB-BD31-4B8C-83A1-F6EECF244321}">
                    <p14:modId xmlns:p14="http://schemas.microsoft.com/office/powerpoint/2010/main" val="1125853309"/>
                  </p:ext>
                </p:extLst>
              </p:nvPr>
            </p:nvGraphicFramePr>
            <p:xfrm>
              <a:off x="15437509" y="27603026"/>
              <a:ext cx="3960000" cy="4215944"/>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824488764"/>
                        </a:ext>
                      </a:extLst>
                    </a:gridCol>
                    <a:gridCol w="2880000">
                      <a:extLst>
                        <a:ext uri="{9D8B030D-6E8A-4147-A177-3AD203B41FA5}">
                          <a16:colId xmlns:a16="http://schemas.microsoft.com/office/drawing/2014/main" val="3022900480"/>
                        </a:ext>
                      </a:extLst>
                    </a:gridCol>
                  </a:tblGrid>
                  <a:tr h="518160">
                    <a:tc gridSpan="2">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符號解說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TW" altLang="en-US" dirty="0"/>
                        </a:p>
                      </a:txBody>
                      <a:tcPr/>
                    </a:tc>
                    <a:extLst>
                      <a:ext uri="{0D108BD9-81ED-4DB2-BD59-A6C34878D82A}">
                        <a16:rowId xmlns:a16="http://schemas.microsoft.com/office/drawing/2014/main" val="2880878279"/>
                      </a:ext>
                    </a:extLst>
                  </a:tr>
                  <a:tr h="519532">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111765" r="-266854" b="-647059"/>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進給力</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293878"/>
                      </a:ext>
                    </a:extLst>
                  </a:tr>
                  <a:tr h="551815">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197802" r="-266854" b="-504396"/>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橫向力</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279703"/>
                      </a:ext>
                    </a:extLst>
                  </a:tr>
                  <a:tr h="551053">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301111" r="-266854" b="-410000"/>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電極之電容量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09805"/>
                      </a:ext>
                    </a:extLst>
                  </a:tr>
                  <a:tr h="519532">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419767" r="-266854" b="-329070"/>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極慣性矩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943506"/>
                      </a:ext>
                    </a:extLst>
                  </a:tr>
                  <a:tr h="519532">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525882" r="-266854" b="-232941"/>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剛性模數</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105704"/>
                      </a:ext>
                    </a:extLst>
                  </a:tr>
                  <a:tr h="5181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625882" r="-266854" b="-132941"/>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刀具的直徑</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452030"/>
                      </a:ext>
                    </a:extLst>
                  </a:tr>
                  <a:tr h="5181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62" t="-725882" r="-266854" b="-32941"/>
                          </a:stretch>
                        </a:blipFill>
                      </a:tcPr>
                    </a:tc>
                    <a:tc>
                      <a:txBody>
                        <a:bodyPr/>
                        <a:lstStyle/>
                        <a:p>
                          <a:pPr marL="0" algn="l" defTabSz="914400" rtl="0" eaLnBrk="1" latinLnBrk="0" hangingPunct="1"/>
                          <a:r>
                            <a:rPr lang="zh-TW" altLang="en-US"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電極間電壓差</a:t>
                          </a:r>
                          <a:endParaRPr lang="en-US" altLang="zh-TW" sz="2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774982"/>
                      </a:ext>
                    </a:extLst>
                  </a:tr>
                </a:tbl>
              </a:graphicData>
            </a:graphic>
          </p:graphicFrame>
        </mc:Fallback>
      </mc:AlternateContent>
      <p:sp>
        <p:nvSpPr>
          <p:cNvPr id="25" name="文字方塊 24">
            <a:extLst>
              <a:ext uri="{FF2B5EF4-FFF2-40B4-BE49-F238E27FC236}">
                <a16:creationId xmlns:a16="http://schemas.microsoft.com/office/drawing/2014/main" id="{D0D93573-0866-43E4-B857-C3C7568A5E0F}"/>
              </a:ext>
            </a:extLst>
          </p:cNvPr>
          <p:cNvSpPr txBox="1"/>
          <p:nvPr/>
        </p:nvSpPr>
        <p:spPr>
          <a:xfrm>
            <a:off x="907221" y="38680790"/>
            <a:ext cx="7853375"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四</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訊號量測圖</a:t>
            </a:r>
          </a:p>
        </p:txBody>
      </p:sp>
      <p:pic>
        <p:nvPicPr>
          <p:cNvPr id="20" name="Picture 34">
            <a:extLst>
              <a:ext uri="{FF2B5EF4-FFF2-40B4-BE49-F238E27FC236}">
                <a16:creationId xmlns:a16="http://schemas.microsoft.com/office/drawing/2014/main" id="{B624D107-610C-4526-8E76-7CCE35BE6A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6915"/>
          <a:stretch/>
        </p:blipFill>
        <p:spPr bwMode="auto">
          <a:xfrm>
            <a:off x="576289" y="33443271"/>
            <a:ext cx="8516972"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圖片 11">
            <a:extLst>
              <a:ext uri="{FF2B5EF4-FFF2-40B4-BE49-F238E27FC236}">
                <a16:creationId xmlns:a16="http://schemas.microsoft.com/office/drawing/2014/main" id="{D38AF8FB-7189-44AC-9E04-C987D0B7F4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06481" y="20234547"/>
            <a:ext cx="11538667" cy="18279077"/>
          </a:xfrm>
          <a:prstGeom prst="rect">
            <a:avLst/>
          </a:prstGeom>
        </p:spPr>
      </p:pic>
      <p:sp>
        <p:nvSpPr>
          <p:cNvPr id="26" name="文字方塊 25">
            <a:extLst>
              <a:ext uri="{FF2B5EF4-FFF2-40B4-BE49-F238E27FC236}">
                <a16:creationId xmlns:a16="http://schemas.microsoft.com/office/drawing/2014/main" id="{7DF273E6-369B-4516-AD80-05505A89E655}"/>
              </a:ext>
            </a:extLst>
          </p:cNvPr>
          <p:cNvSpPr txBox="1"/>
          <p:nvPr/>
        </p:nvSpPr>
        <p:spPr>
          <a:xfrm>
            <a:off x="10789083" y="38680790"/>
            <a:ext cx="7853375" cy="707886"/>
          </a:xfrm>
          <a:prstGeom prst="rect">
            <a:avLst/>
          </a:prstGeom>
          <a:noFill/>
          <a:ln>
            <a:noFill/>
          </a:ln>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圖</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五</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曲面智慧型感測器</a:t>
            </a:r>
          </a:p>
        </p:txBody>
      </p:sp>
      <p:sp>
        <p:nvSpPr>
          <p:cNvPr id="16" name="矩形 15">
            <a:extLst>
              <a:ext uri="{FF2B5EF4-FFF2-40B4-BE49-F238E27FC236}">
                <a16:creationId xmlns:a16="http://schemas.microsoft.com/office/drawing/2014/main" id="{F4429E74-6A2F-403F-8CB7-5872EA764BA6}"/>
              </a:ext>
            </a:extLst>
          </p:cNvPr>
          <p:cNvSpPr/>
          <p:nvPr/>
        </p:nvSpPr>
        <p:spPr bwMode="auto">
          <a:xfrm>
            <a:off x="576289" y="27310542"/>
            <a:ext cx="19183587" cy="477258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a:ln>
                <a:noFill/>
              </a:ln>
              <a:solidFill>
                <a:schemeClr val="tx1"/>
              </a:solidFill>
              <a:effectLst/>
              <a:latin typeface="Arial" charset="0"/>
              <a:ea typeface="新細明體" pitchFamily="18" charset="-120"/>
            </a:endParaRPr>
          </a:p>
        </p:txBody>
      </p:sp>
      <p:pic>
        <p:nvPicPr>
          <p:cNvPr id="33" name="圖片 32">
            <a:extLst>
              <a:ext uri="{FF2B5EF4-FFF2-40B4-BE49-F238E27FC236}">
                <a16:creationId xmlns:a16="http://schemas.microsoft.com/office/drawing/2014/main" id="{F4528105-F28B-4156-BFDC-26D231A90122}"/>
              </a:ext>
            </a:extLst>
          </p:cNvPr>
          <p:cNvPicPr>
            <a:picLocks noChangeAspect="1"/>
          </p:cNvPicPr>
          <p:nvPr/>
        </p:nvPicPr>
        <p:blipFill rotWithShape="1">
          <a:blip r:embed="rId11">
            <a:extLst>
              <a:ext uri="{28A0092B-C50C-407E-A947-70E740481C1C}">
                <a14:useLocalDpi xmlns:a14="http://schemas.microsoft.com/office/drawing/2010/main" val="0"/>
              </a:ext>
            </a:extLst>
          </a:blip>
          <a:srcRect l="18711" t="39877" r="27957" b="24236"/>
          <a:stretch/>
        </p:blipFill>
        <p:spPr>
          <a:xfrm>
            <a:off x="9722335" y="33473625"/>
            <a:ext cx="9986872" cy="5040000"/>
          </a:xfrm>
          <a:prstGeom prst="rect">
            <a:avLst/>
          </a:prstGeom>
        </p:spPr>
      </p:pic>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2655</TotalTime>
  <Words>194</Words>
  <Application>Microsoft Office PowerPoint</Application>
  <PresentationFormat>自訂</PresentationFormat>
  <Paragraphs>39</Paragraphs>
  <Slides>1</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新細明體</vt:lpstr>
      <vt:lpstr>標楷體</vt:lpstr>
      <vt:lpstr>Arial</vt:lpstr>
      <vt:lpstr>Cambria Math</vt:lpstr>
      <vt:lpstr>Times New Roman</vt:lpstr>
      <vt:lpstr>Wingdings</vt:lpstr>
      <vt:lpstr>預設簡報設計</vt:lpstr>
      <vt:lpstr>PowerPoint 簡報</vt:lpstr>
    </vt:vector>
  </TitlesOfParts>
  <Compa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Arian-Lab</cp:lastModifiedBy>
  <cp:revision>89</cp:revision>
  <cp:lastPrinted>2018-08-24T07:16:02Z</cp:lastPrinted>
  <dcterms:created xsi:type="dcterms:W3CDTF">2011-09-06T03:08:35Z</dcterms:created>
  <dcterms:modified xsi:type="dcterms:W3CDTF">2018-08-24T07:37:26Z</dcterms:modified>
</cp:coreProperties>
</file>