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85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3" autoAdjust="0"/>
    <p:restoredTop sz="94711" autoAdjust="0"/>
  </p:normalViewPr>
  <p:slideViewPr>
    <p:cSldViewPr>
      <p:cViewPr>
        <p:scale>
          <a:sx n="30" d="100"/>
          <a:sy n="30" d="100"/>
        </p:scale>
        <p:origin x="978" y="-43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2221027315159"/>
          <c:y val="5.0768778788844317E-2"/>
          <c:w val="0.82754871073923475"/>
          <c:h val="0.79753178323181628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工作表1!$D$2:$D$18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</c:numCache>
            </c:numRef>
          </c:xVal>
          <c:yVal>
            <c:numRef>
              <c:f>工作表1!$E$2:$E$18</c:f>
              <c:numCache>
                <c:formatCode>General</c:formatCode>
                <c:ptCount val="17"/>
                <c:pt idx="0">
                  <c:v>1.4</c:v>
                </c:pt>
                <c:pt idx="1">
                  <c:v>0.94</c:v>
                </c:pt>
                <c:pt idx="2">
                  <c:v>1.75</c:v>
                </c:pt>
                <c:pt idx="3">
                  <c:v>3.3</c:v>
                </c:pt>
                <c:pt idx="4">
                  <c:v>6.55</c:v>
                </c:pt>
                <c:pt idx="5">
                  <c:v>7.15</c:v>
                </c:pt>
                <c:pt idx="6">
                  <c:v>8.85</c:v>
                </c:pt>
                <c:pt idx="7">
                  <c:v>9.5500000000000007</c:v>
                </c:pt>
                <c:pt idx="8">
                  <c:v>10.1</c:v>
                </c:pt>
                <c:pt idx="9">
                  <c:v>9.65</c:v>
                </c:pt>
                <c:pt idx="10">
                  <c:v>7.25</c:v>
                </c:pt>
                <c:pt idx="11">
                  <c:v>6.25</c:v>
                </c:pt>
                <c:pt idx="12">
                  <c:v>5.36</c:v>
                </c:pt>
                <c:pt idx="13">
                  <c:v>3.1</c:v>
                </c:pt>
                <c:pt idx="14">
                  <c:v>1.8</c:v>
                </c:pt>
                <c:pt idx="15">
                  <c:v>0.95</c:v>
                </c:pt>
                <c:pt idx="16">
                  <c:v>2.1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42-4BCB-94A9-5F982FE5FFE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76017088"/>
        <c:axId val="276016672"/>
      </c:scatterChart>
      <c:valAx>
        <c:axId val="276017088"/>
        <c:scaling>
          <c:orientation val="minMax"/>
          <c:max val="1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r>
                  <a:rPr kumimoji="1" lang="zh-TW" altLang="zh-TW" sz="3200" b="1" i="0" u="none" strike="noStrike" baseline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位置</a:t>
                </a:r>
                <a:endParaRPr lang="zh-TW" altLang="en-US" sz="3200" b="1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9979241237022387"/>
              <c:y val="0.91461054799881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76016672"/>
        <c:crosses val="autoZero"/>
        <c:crossBetween val="midCat"/>
        <c:majorUnit val="1"/>
      </c:valAx>
      <c:valAx>
        <c:axId val="27601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1" lang="zh-TW" altLang="zh-TW" sz="3200" b="1" i="0" baseline="0" dirty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振幅</a:t>
                </a:r>
                <a:r>
                  <a:rPr kumimoji="1" lang="en-US" altLang="zh-TW" sz="3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l-GR" altLang="zh-TW" sz="3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kumimoji="1" lang="en-US" altLang="zh-TW" sz="3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zh-TW" altLang="zh-TW" sz="32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76017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222136755563"/>
          <c:y val="6.0591435598222519E-2"/>
          <c:w val="0.82754871073923475"/>
          <c:h val="0.79753178323181628"/>
        </c:manualLayout>
      </c:layout>
      <c:scatterChart>
        <c:scatterStyle val="lineMarker"/>
        <c:varyColors val="0"/>
        <c:ser>
          <c:idx val="0"/>
          <c:order val="0"/>
          <c:spPr>
            <a:ln w="571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工作表1!$B$3:$B$11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工作表1!$C$3:$C$11</c:f>
              <c:numCache>
                <c:formatCode>General</c:formatCode>
                <c:ptCount val="9"/>
                <c:pt idx="0">
                  <c:v>0.8</c:v>
                </c:pt>
                <c:pt idx="1">
                  <c:v>1.5</c:v>
                </c:pt>
                <c:pt idx="2">
                  <c:v>1.8</c:v>
                </c:pt>
                <c:pt idx="3">
                  <c:v>3</c:v>
                </c:pt>
                <c:pt idx="4">
                  <c:v>4.0999999999999996</c:v>
                </c:pt>
                <c:pt idx="5">
                  <c:v>2.1</c:v>
                </c:pt>
                <c:pt idx="6">
                  <c:v>1.1000000000000001</c:v>
                </c:pt>
                <c:pt idx="7">
                  <c:v>1.4</c:v>
                </c:pt>
                <c:pt idx="8">
                  <c:v>0.6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51-4C2D-ADB8-31CE67E8380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76017088"/>
        <c:axId val="276016672"/>
      </c:scatterChart>
      <c:valAx>
        <c:axId val="276017088"/>
        <c:scaling>
          <c:orientation val="minMax"/>
          <c:max val="9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defRPr>
                </a:pPr>
                <a:r>
                  <a:rPr kumimoji="1" lang="zh-TW" altLang="zh-TW" sz="3200" b="1" i="0" u="none" strike="noStrike" baseline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位置</a:t>
                </a:r>
                <a:endParaRPr lang="zh-TW" altLang="en-US" sz="3200" b="1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49979241237022387"/>
              <c:y val="0.914610547998815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76016672"/>
        <c:crosses val="autoZero"/>
        <c:crossBetween val="midCat"/>
        <c:majorUnit val="1"/>
      </c:valAx>
      <c:valAx>
        <c:axId val="27601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kumimoji="1" lang="zh-TW" altLang="zh-TW" sz="3200" b="1" i="0" baseline="0" dirty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振幅</a:t>
                </a:r>
                <a:r>
                  <a:rPr kumimoji="1" lang="en-US" altLang="zh-TW" sz="3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l-GR" altLang="zh-TW" sz="3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kumimoji="1" lang="en-US" altLang="zh-TW" sz="3200" b="1" i="0" baseline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m)</a:t>
                </a:r>
                <a:endParaRPr lang="zh-TW" altLang="zh-TW" sz="3200" b="1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1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TW"/>
          </a:p>
        </c:txPr>
        <c:crossAx val="276017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744538"/>
            <a:ext cx="27908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98A35CA7-49D7-453A-BC82-5AD5E47BE6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450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9AB953B-A955-43B4-AEC1-F866AB5CE94F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DAA4-D55A-49BD-BA81-FBEDA5B6F7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386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B129-3D53-416C-8C42-633F2E334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558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84D3-C2C7-4ED2-A494-0E891EFA6C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762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79751-08C1-4D12-99F4-4FD3548B8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17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1496-C72B-480E-800A-1B5189E81A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59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45CD-7C04-4039-9ED8-F5AA1E143B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486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5FBA4-3B68-455D-8ABF-46879D1868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6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B782-D153-4756-9F3E-166C31429E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F7D5-9E55-45A3-A53A-CD00293A0E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53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C350-83F7-404C-83E3-F56928B0EA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4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815C-5586-49B7-A305-C9F9E0E894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67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ct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>
            <a:lvl1pPr algn="r" defTabSz="4321175">
              <a:defRPr sz="6600">
                <a:ea typeface="新細明體" pitchFamily="18" charset="-120"/>
              </a:defRPr>
            </a:lvl1pPr>
          </a:lstStyle>
          <a:p>
            <a:pPr>
              <a:defRPr/>
            </a:pPr>
            <a:fld id="{07C25675-CCE3-4653-85A1-3736C18E2CE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4321175" rtl="0" eaLnBrk="0" fontAlgn="base" hangingPunct="0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defTabSz="4321175" rtl="0" fontAlgn="base">
        <a:spcBef>
          <a:spcPct val="0"/>
        </a:spcBef>
        <a:spcAft>
          <a:spcPct val="0"/>
        </a:spcAft>
        <a:defRPr kumimoji="1" sz="208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620838" indent="-1620838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51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13200">
          <a:solidFill>
            <a:schemeClr val="tx1"/>
          </a:solidFill>
          <a:latin typeface="+mn-lt"/>
          <a:ea typeface="+mn-ea"/>
        </a:defRPr>
      </a:lvl2pPr>
      <a:lvl3pPr marL="5400675" indent="-1079500" algn="l" defTabSz="4321175" rtl="0" eaLnBrk="0" fontAlgn="base" hangingPunct="0">
        <a:spcBef>
          <a:spcPct val="20000"/>
        </a:spcBef>
        <a:spcAft>
          <a:spcPct val="0"/>
        </a:spcAft>
        <a:buChar char="•"/>
        <a:defRPr kumimoji="1" sz="11300">
          <a:solidFill>
            <a:schemeClr val="tx1"/>
          </a:solidFill>
          <a:latin typeface="+mn-lt"/>
          <a:ea typeface="+mn-ea"/>
        </a:defRPr>
      </a:lvl3pPr>
      <a:lvl4pPr marL="7561263" indent="-1081088" algn="l" defTabSz="4321175" rtl="0" eaLnBrk="0" fontAlgn="base" hangingPunct="0">
        <a:spcBef>
          <a:spcPct val="20000"/>
        </a:spcBef>
        <a:spcAft>
          <a:spcPct val="0"/>
        </a:spcAft>
        <a:buChar char="–"/>
        <a:defRPr kumimoji="1" sz="9500">
          <a:solidFill>
            <a:schemeClr val="tx1"/>
          </a:solidFill>
          <a:latin typeface="+mn-lt"/>
          <a:ea typeface="+mn-ea"/>
        </a:defRPr>
      </a:lvl4pPr>
      <a:lvl5pPr marL="9721850" indent="-1081088" algn="l" defTabSz="4321175" rtl="0" eaLnBrk="0" fontAlgn="base" hangingPunct="0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5pPr>
      <a:lvl6pPr marL="101790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6pPr>
      <a:lvl7pPr marL="106362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7pPr>
      <a:lvl8pPr marL="110934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8pPr>
      <a:lvl9pPr marL="11550650" indent="-1081088" algn="l" defTabSz="4321175" rtl="0" fontAlgn="base">
        <a:spcBef>
          <a:spcPct val="20000"/>
        </a:spcBef>
        <a:spcAft>
          <a:spcPct val="0"/>
        </a:spcAft>
        <a:buChar char="»"/>
        <a:defRPr kumimoji="1" sz="9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chart" Target="../charts/chart2.xml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2052" name="Picture 4" descr="發明展底圖海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4050" cy="432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文字方塊 49"/>
          <p:cNvSpPr txBox="1">
            <a:spLocks noChangeArrowheads="1"/>
          </p:cNvSpPr>
          <p:nvPr/>
        </p:nvSpPr>
        <p:spPr bwMode="auto">
          <a:xfrm>
            <a:off x="3353478" y="41937425"/>
            <a:ext cx="24625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151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13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95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中原大學產學經營暨專利技轉中心 </a:t>
            </a:r>
            <a:r>
              <a:rPr lang="en-US" altLang="zh-TW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TEL</a:t>
            </a:r>
            <a:r>
              <a:rPr lang="zh-TW" altLang="en-US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03-2651831~4 </a:t>
            </a:r>
            <a:r>
              <a:rPr lang="en-US" altLang="zh-TW" sz="60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FAX</a:t>
            </a:r>
            <a:r>
              <a:rPr lang="zh-TW" altLang="en-US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：</a:t>
            </a:r>
            <a:r>
              <a:rPr lang="en-US" altLang="zh-TW" sz="6000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03-2651809</a:t>
            </a:r>
            <a:endParaRPr lang="en-US" altLang="zh-TW" sz="6000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077619" y="1908568"/>
            <a:ext cx="268081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8800" b="1" dirty="0" smtClean="0">
                <a:solidFill>
                  <a:schemeClr val="bg1"/>
                </a:solidFill>
              </a:rPr>
              <a:t>超音波</a:t>
            </a:r>
            <a:r>
              <a:rPr lang="zh-TW" altLang="zh-TW" sz="8800" b="1" dirty="0">
                <a:solidFill>
                  <a:schemeClr val="bg1"/>
                </a:solidFill>
              </a:rPr>
              <a:t>頻率驅動之微薄型散熱系統</a:t>
            </a:r>
            <a:r>
              <a:rPr lang="en-US" altLang="zh-TW" sz="8800" b="1" dirty="0">
                <a:solidFill>
                  <a:schemeClr val="bg1"/>
                </a:solidFill>
              </a:rPr>
              <a:t/>
            </a:r>
            <a:br>
              <a:rPr lang="en-US" altLang="zh-TW" sz="8800" b="1" dirty="0">
                <a:solidFill>
                  <a:schemeClr val="bg1"/>
                </a:solidFill>
              </a:rPr>
            </a:br>
            <a:r>
              <a:rPr lang="en-US" altLang="zh-TW" sz="7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Ultrasonic-driving </a:t>
            </a:r>
            <a:r>
              <a:rPr lang="en-US" altLang="zh-TW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Miniature Cooling  System</a:t>
            </a:r>
            <a:endParaRPr lang="zh-TW" altLang="en-US" sz="7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949431" y="4964213"/>
            <a:ext cx="14957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發明人</a:t>
            </a:r>
            <a:r>
              <a:rPr lang="en-US" altLang="zh-TW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5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丁鏞、林烜鵬、王建評、吳鉛翔、陳俊豪</a:t>
            </a:r>
            <a:endParaRPr lang="zh-TW" altLang="en-US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-14699" y="5463098"/>
            <a:ext cx="31900452" cy="2068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TW" altLang="en-US" sz="6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作品簡介</a:t>
            </a:r>
            <a:endParaRPr lang="en-US" altLang="zh-TW" sz="6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作品「微型散熱系統」，為設計一具新型之微型壓電式冷卻散熱裝置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應用於平板電腦、手機等薄型手持式電子設備。利用驅動控制訊號使雙腔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鼓風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器產生適當之振動模態與振幅，並配合流道之設計，可有效產生與振動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方向垂直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之氣流，由雙腔體一端吸入於另一端出口排出至散熱鰭片。其優點為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體積小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、重量輕、可操作於超音波頻率降低噪音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57250" indent="-857250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zh-TW" altLang="en-US" sz="6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功能與應用</a:t>
            </a:r>
            <a:endParaRPr lang="en-US" altLang="zh-TW" sz="6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隨著科技進步以及使用者需求，便攜式電子產品趨向高性能、小型輕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量化趨勢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，而更高速的運作效能及愈小的電路線寬，使得電子元件產生的發熱量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相對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提高，典型之散熱方式已不敷使用。壓電元件符合所需之小體積但高功率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輸出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、低耗能、及低噪音等優點，被視為下世代最具潛力的散熱商品之一。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不同於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使用懸臂樑結構之壓電式風扇，利用壓電致動元件設計微型鼓風器配合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散熱鰭片，可製作微型尺寸但產生較大氣流量，非常適合於狹小空間之散熱應用。為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增加排風量及噴流速度並可有效降低噪音，是以雙腔式設計，各腔體使用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一組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壓電振動元件及操作於超音波頻率範圍。藉由精確之流道與機構設計配合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適當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之驅動控制訊號使兩腔體之產生振動相位差，使腔體內部產生交換式吸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排氣現象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，可達成由一端腔體吸入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氣而由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另一端腔體排出氣體至出口端置放之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散熱鰭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片，以獲得良好之散熱冷卻效果。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zh-TW" altLang="en-US" sz="6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作品特色</a:t>
            </a:r>
            <a:endParaRPr lang="en-US" altLang="zh-TW" sz="66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展示作品雙腔鼓風器之尺寸為較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60×30×2mm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較小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27×13×1mm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分別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應用於平板電腦及手機之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範例，配合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散熱鰭片尺寸為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12×11×2mm</a:t>
            </a:r>
            <a:r>
              <a:rPr lang="zh-TW" altLang="en-US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增加冷卻效果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操作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頻率可驅動於超音波</a:t>
            </a:r>
            <a:r>
              <a:rPr lang="en-US" altLang="zh-TW" sz="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(&gt;20kHz)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利用高階攝影機拍攝出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風口紙屑，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以每秒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750frame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解析到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個圖像移動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4mm</a:t>
            </a:r>
            <a:r>
              <a:rPr lang="zh-TW" altLang="en-US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距離以上，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可計算出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風速大於</a:t>
            </a:r>
            <a:r>
              <a:rPr lang="en-US" altLang="zh-TW" sz="5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10m/s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所開發之壓電式鼓風器可擴展應用於各種攜帶式電腦及電子裝置、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燃料電池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頭盔</a:t>
            </a:r>
            <a:r>
              <a:rPr lang="en-US" altLang="zh-TW" sz="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眼罩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太陽能</a:t>
            </a:r>
            <a:r>
              <a:rPr lang="en-US" altLang="zh-TW" sz="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風能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之散熱通風</a:t>
            </a:r>
            <a:r>
              <a:rPr lang="zh-TW" altLang="en-US" sz="500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sz="500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，及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醫用呼吸器之鼓風。技術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與產品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極具創新性。所設計之鼓風器與散熱鰭片可整合一體成型，便於製造且</a:t>
            </a:r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降低</a:t>
            </a:r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成本，符合商品化應用目標。</a:t>
            </a:r>
          </a:p>
          <a:p>
            <a:pPr algn="just"/>
            <a:endParaRPr lang="en-US" altLang="zh-TW" sz="5000" dirty="0"/>
          </a:p>
          <a:p>
            <a:endParaRPr lang="en-US" altLang="zh-TW" dirty="0" smtClean="0"/>
          </a:p>
          <a:p>
            <a:pPr marL="1143000" indent="-1143000"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  <p:pic>
        <p:nvPicPr>
          <p:cNvPr id="11" name="圖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9216" y="27073427"/>
            <a:ext cx="6565208" cy="7107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36768" y="21818724"/>
            <a:ext cx="7453571" cy="449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群組 17"/>
          <p:cNvGrpSpPr/>
          <p:nvPr/>
        </p:nvGrpSpPr>
        <p:grpSpPr>
          <a:xfrm>
            <a:off x="364622" y="21876558"/>
            <a:ext cx="8928743" cy="4212132"/>
            <a:chOff x="1499709" y="1490083"/>
            <a:chExt cx="3646841" cy="2409620"/>
          </a:xfrm>
        </p:grpSpPr>
        <p:pic>
          <p:nvPicPr>
            <p:cNvPr id="22" name="圖片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9709" y="1490083"/>
              <a:ext cx="3646841" cy="2409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文字方塊 1"/>
            <p:cNvSpPr txBox="1">
              <a:spLocks noChangeArrowheads="1"/>
            </p:cNvSpPr>
            <p:nvPr/>
          </p:nvSpPr>
          <p:spPr bwMode="auto">
            <a:xfrm>
              <a:off x="3729978" y="2407612"/>
              <a:ext cx="517210" cy="3697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TW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zh-TW" alt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zh-TW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流程圖: 接點 23"/>
            <p:cNvSpPr/>
            <p:nvPr/>
          </p:nvSpPr>
          <p:spPr>
            <a:xfrm>
              <a:off x="3470234" y="2849464"/>
              <a:ext cx="60325" cy="55563"/>
            </a:xfrm>
            <a:prstGeom prst="flowChartConnector">
              <a:avLst/>
            </a:prstGeom>
            <a:solidFill>
              <a:srgbClr val="C0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5" name="流程圖: 接點 24"/>
            <p:cNvSpPr/>
            <p:nvPr/>
          </p:nvSpPr>
          <p:spPr>
            <a:xfrm>
              <a:off x="4562656" y="2847983"/>
              <a:ext cx="60325" cy="55562"/>
            </a:xfrm>
            <a:prstGeom prst="flowChartConnector">
              <a:avLst/>
            </a:prstGeom>
            <a:solidFill>
              <a:srgbClr val="C000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3552302" y="2872956"/>
              <a:ext cx="982339" cy="3602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/>
          <p:cNvGrpSpPr/>
          <p:nvPr/>
        </p:nvGrpSpPr>
        <p:grpSpPr>
          <a:xfrm>
            <a:off x="9955145" y="34572948"/>
            <a:ext cx="8791957" cy="5086820"/>
            <a:chOff x="6639372" y="2928071"/>
            <a:chExt cx="5029200" cy="3162109"/>
          </a:xfrm>
        </p:grpSpPr>
        <p:pic>
          <p:nvPicPr>
            <p:cNvPr id="34" name="圖片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9372" y="2928071"/>
              <a:ext cx="5029200" cy="3162109"/>
            </a:xfrm>
            <a:prstGeom prst="rect">
              <a:avLst/>
            </a:prstGeom>
          </p:spPr>
        </p:pic>
        <p:sp>
          <p:nvSpPr>
            <p:cNvPr id="35" name="橢圓 34"/>
            <p:cNvSpPr/>
            <p:nvPr/>
          </p:nvSpPr>
          <p:spPr>
            <a:xfrm>
              <a:off x="11225134" y="5249882"/>
              <a:ext cx="434578" cy="230621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36" name="直線接點 35"/>
            <p:cNvCxnSpPr>
              <a:stCxn id="35" idx="1"/>
            </p:cNvCxnSpPr>
            <p:nvPr/>
          </p:nvCxnSpPr>
          <p:spPr>
            <a:xfrm flipH="1">
              <a:off x="10724477" y="5283656"/>
              <a:ext cx="564299" cy="150377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字方塊 12"/>
            <p:cNvSpPr txBox="1">
              <a:spLocks noChangeArrowheads="1"/>
            </p:cNvSpPr>
            <p:nvPr/>
          </p:nvSpPr>
          <p:spPr bwMode="auto">
            <a:xfrm>
              <a:off x="9946581" y="5260305"/>
              <a:ext cx="789710" cy="3883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TW" sz="4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4.1</a:t>
              </a:r>
              <a:r>
                <a:rPr lang="el-GR" altLang="zh-TW" sz="4400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zh-TW" sz="4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zh-TW" alt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AutoShape 148"/>
          <p:cNvSpPr>
            <a:spLocks noChangeArrowheads="1"/>
          </p:cNvSpPr>
          <p:nvPr/>
        </p:nvSpPr>
        <p:spPr bwMode="auto">
          <a:xfrm>
            <a:off x="120038" y="40830545"/>
            <a:ext cx="31795839" cy="79516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3663" tIns="61831" rIns="123663" bIns="61831" anchor="ctr"/>
          <a:lstStyle>
            <a:lvl1pPr defTabSz="1730375" eaLnBrk="0" hangingPunct="0">
              <a:spcBef>
                <a:spcPct val="20000"/>
              </a:spcBef>
              <a:buFont typeface="Arial" charset="0"/>
              <a:buChar char="•"/>
              <a:defRPr sz="131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1730375" eaLnBrk="0" hangingPunct="0">
              <a:spcBef>
                <a:spcPct val="20000"/>
              </a:spcBef>
              <a:buFont typeface="Arial" charset="0"/>
              <a:buChar char="–"/>
              <a:defRPr sz="11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1730375" eaLnBrk="0" hangingPunct="0">
              <a:spcBef>
                <a:spcPct val="20000"/>
              </a:spcBef>
              <a:buFont typeface="Arial" charset="0"/>
              <a:buChar char="•"/>
              <a:defRPr sz="9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1730375" eaLnBrk="0" hangingPunct="0">
              <a:spcBef>
                <a:spcPct val="20000"/>
              </a:spcBef>
              <a:buFont typeface="Arial" charset="0"/>
              <a:buChar char="–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1730375" eaLnBrk="0" hangingPunct="0">
              <a:spcBef>
                <a:spcPct val="20000"/>
              </a:spcBef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1730375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8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kumimoji="0" lang="zh-CN" altLang="en-US" sz="3400" dirty="0" smtClean="0">
              <a:solidFill>
                <a:srgbClr val="660033"/>
              </a:solidFill>
              <a:latin typeface="Arial" charset="0"/>
              <a:ea typeface="宋体" pitchFamily="2" charset="-122"/>
              <a:cs typeface="Arial" charset="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65517" y="40513290"/>
            <a:ext cx="3360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已申請中華民國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專利「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微型散熱系統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(Miniature Cooling System)</a:t>
            </a:r>
            <a:r>
              <a:rPr lang="en-US" altLang="zh-TW" sz="7200" dirty="0"/>
              <a:t> 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申請號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:107112162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，申請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美國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專利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中國專利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申請號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201810861144.4</a:t>
            </a:r>
            <a:r>
              <a:rPr lang="en-US" altLang="zh-TW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024600" y="26312797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較大腔體量測點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2617890" y="3369393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較大腔體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振幅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曲線圖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222662" y="3985371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較大腔體最大振幅示波圖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4260577" y="26314837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腔體實體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4096716" y="3420950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較小腔體組件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3969510" y="2607338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較小腔體量測點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11303286" y="39831563"/>
            <a:ext cx="726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較小腔體最大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振幅示波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2410781" y="39737443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攝影機圖像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及吹風前與後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2" name="圖表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246273"/>
              </p:ext>
            </p:extLst>
          </p:nvPr>
        </p:nvGraphicFramePr>
        <p:xfrm>
          <a:off x="114723" y="27086053"/>
          <a:ext cx="9605582" cy="663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023" y="35017857"/>
            <a:ext cx="6001297" cy="4508017"/>
          </a:xfrm>
          <a:prstGeom prst="rect">
            <a:avLst/>
          </a:prstGeom>
        </p:spPr>
      </p:pic>
      <p:sp>
        <p:nvSpPr>
          <p:cNvPr id="13" name="向下箭號 12"/>
          <p:cNvSpPr/>
          <p:nvPr/>
        </p:nvSpPr>
        <p:spPr bwMode="auto">
          <a:xfrm rot="16200000">
            <a:off x="25707846" y="37435927"/>
            <a:ext cx="522815" cy="6583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21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8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9448981" y="35017857"/>
            <a:ext cx="6157861" cy="4616001"/>
            <a:chOff x="19723959" y="35314345"/>
            <a:chExt cx="6157861" cy="46160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3959" y="35314345"/>
              <a:ext cx="6157861" cy="4616001"/>
            </a:xfrm>
            <a:prstGeom prst="rect">
              <a:avLst/>
            </a:prstGeom>
          </p:spPr>
        </p:pic>
        <p:sp>
          <p:nvSpPr>
            <p:cNvPr id="14" name="橢圓 13"/>
            <p:cNvSpPr/>
            <p:nvPr/>
          </p:nvSpPr>
          <p:spPr bwMode="auto">
            <a:xfrm>
              <a:off x="24974360" y="38823070"/>
              <a:ext cx="907460" cy="916969"/>
            </a:xfrm>
            <a:prstGeom prst="ellips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3211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8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1517563" y="37708815"/>
              <a:ext cx="3096573" cy="64633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紙屑</a:t>
              </a:r>
              <a:r>
                <a:rPr lang="en-US" altLang="zh-TW" sz="3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3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移動物</a:t>
              </a:r>
              <a:r>
                <a:rPr lang="en-US" altLang="zh-TW" sz="3600" b="1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cxnSp>
          <p:nvCxnSpPr>
            <p:cNvPr id="20" name="直線接點 19"/>
            <p:cNvCxnSpPr>
              <a:endCxn id="14" idx="1"/>
            </p:cNvCxnSpPr>
            <p:nvPr/>
          </p:nvCxnSpPr>
          <p:spPr bwMode="auto">
            <a:xfrm>
              <a:off x="24614136" y="38355146"/>
              <a:ext cx="493118" cy="60221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53" name="圖表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886327"/>
              </p:ext>
            </p:extLst>
          </p:nvPr>
        </p:nvGraphicFramePr>
        <p:xfrm>
          <a:off x="10766326" y="27110519"/>
          <a:ext cx="9816790" cy="654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7" name="文字方塊 56"/>
          <p:cNvSpPr txBox="1"/>
          <p:nvPr/>
        </p:nvSpPr>
        <p:spPr>
          <a:xfrm>
            <a:off x="13304037" y="33730987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較小腔體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振幅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曲線圖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668146" y="34666987"/>
            <a:ext cx="8847375" cy="5081729"/>
            <a:chOff x="668146" y="34859211"/>
            <a:chExt cx="8847375" cy="5081729"/>
          </a:xfrm>
        </p:grpSpPr>
        <p:grpSp>
          <p:nvGrpSpPr>
            <p:cNvPr id="8" name="群組 7"/>
            <p:cNvGrpSpPr/>
            <p:nvPr/>
          </p:nvGrpSpPr>
          <p:grpSpPr>
            <a:xfrm>
              <a:off x="668146" y="34859211"/>
              <a:ext cx="8847375" cy="5081729"/>
              <a:chOff x="11171074" y="36301151"/>
              <a:chExt cx="4477801" cy="2815418"/>
            </a:xfrm>
          </p:grpSpPr>
          <p:pic>
            <p:nvPicPr>
              <p:cNvPr id="29" name="圖片 28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71074" y="36301151"/>
                <a:ext cx="4477801" cy="2815418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</p:pic>
          <p:sp>
            <p:nvSpPr>
              <p:cNvPr id="30" name="橢圓 29"/>
              <p:cNvSpPr/>
              <p:nvPr/>
            </p:nvSpPr>
            <p:spPr>
              <a:xfrm>
                <a:off x="15192679" y="38384552"/>
                <a:ext cx="434578" cy="230621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ln>
                    <a:solidFill>
                      <a:srgbClr val="FF0000"/>
                    </a:solidFill>
                  </a:ln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31" name="直線接點 30"/>
              <p:cNvCxnSpPr>
                <a:stCxn id="30" idx="2"/>
              </p:cNvCxnSpPr>
              <p:nvPr/>
            </p:nvCxnSpPr>
            <p:spPr>
              <a:xfrm flipH="1">
                <a:off x="14692023" y="38499863"/>
                <a:ext cx="500656" cy="68840"/>
              </a:xfrm>
              <a:prstGeom prst="line">
                <a:avLst/>
              </a:prstGeom>
              <a:ln w="190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字方塊 12"/>
              <p:cNvSpPr txBox="1">
                <a:spLocks noChangeArrowheads="1"/>
              </p:cNvSpPr>
              <p:nvPr/>
            </p:nvSpPr>
            <p:spPr bwMode="auto">
              <a:xfrm>
                <a:off x="13691072" y="38355557"/>
                <a:ext cx="968862" cy="426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zh-TW" sz="4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10.1</a:t>
                </a:r>
                <a:r>
                  <a:rPr lang="el-GR" altLang="zh-TW" sz="4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en-US" altLang="zh-TW" sz="4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TW" altLang="en-US" sz="1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橢圓 57"/>
            <p:cNvSpPr/>
            <p:nvPr/>
          </p:nvSpPr>
          <p:spPr>
            <a:xfrm>
              <a:off x="8570119" y="37679506"/>
              <a:ext cx="858652" cy="416263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endParaRPr>
            </a:p>
          </p:txBody>
        </p:sp>
        <p:cxnSp>
          <p:nvCxnSpPr>
            <p:cNvPr id="59" name="直線接點 58"/>
            <p:cNvCxnSpPr>
              <a:stCxn id="58" idx="2"/>
              <a:endCxn id="63" idx="3"/>
            </p:cNvCxnSpPr>
            <p:nvPr/>
          </p:nvCxnSpPr>
          <p:spPr>
            <a:xfrm flipH="1" flipV="1">
              <a:off x="7624944" y="37271689"/>
              <a:ext cx="945175" cy="615949"/>
            </a:xfrm>
            <a:prstGeom prst="lin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文字方塊 12"/>
            <p:cNvSpPr txBox="1">
              <a:spLocks noChangeArrowheads="1"/>
            </p:cNvSpPr>
            <p:nvPr/>
          </p:nvSpPr>
          <p:spPr bwMode="auto">
            <a:xfrm>
              <a:off x="5231340" y="36886968"/>
              <a:ext cx="23936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-US" altLang="zh-TW" sz="4400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12.47kHz</a:t>
              </a:r>
              <a:endParaRPr lang="zh-TW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橢圓 66"/>
          <p:cNvSpPr/>
          <p:nvPr/>
        </p:nvSpPr>
        <p:spPr>
          <a:xfrm>
            <a:off x="17686053" y="37745468"/>
            <a:ext cx="858652" cy="416263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68" name="直線接點 67"/>
          <p:cNvCxnSpPr>
            <a:stCxn id="67" idx="2"/>
          </p:cNvCxnSpPr>
          <p:nvPr/>
        </p:nvCxnSpPr>
        <p:spPr>
          <a:xfrm flipH="1" flipV="1">
            <a:off x="16949431" y="37436480"/>
            <a:ext cx="736622" cy="5171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12"/>
          <p:cNvSpPr txBox="1">
            <a:spLocks noChangeArrowheads="1"/>
          </p:cNvSpPr>
          <p:nvPr/>
        </p:nvSpPr>
        <p:spPr bwMode="auto">
          <a:xfrm>
            <a:off x="14540677" y="36984742"/>
            <a:ext cx="23936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TW" sz="44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22.98kHz</a:t>
            </a:r>
            <a:endParaRPr lang="zh-TW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1490780" y="21818724"/>
            <a:ext cx="8527669" cy="4075176"/>
            <a:chOff x="11490780" y="22267230"/>
            <a:chExt cx="8527669" cy="4075176"/>
          </a:xfrm>
        </p:grpSpPr>
        <p:grpSp>
          <p:nvGrpSpPr>
            <p:cNvPr id="55" name="群組 54"/>
            <p:cNvGrpSpPr/>
            <p:nvPr/>
          </p:nvGrpSpPr>
          <p:grpSpPr>
            <a:xfrm>
              <a:off x="11490780" y="22267230"/>
              <a:ext cx="8527669" cy="4075176"/>
              <a:chOff x="22246241" y="21766078"/>
              <a:chExt cx="8527669" cy="4075176"/>
            </a:xfrm>
          </p:grpSpPr>
          <p:pic>
            <p:nvPicPr>
              <p:cNvPr id="10" name="圖片 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46241" y="21766078"/>
                <a:ext cx="8527669" cy="4075176"/>
              </a:xfrm>
              <a:prstGeom prst="rect">
                <a:avLst/>
              </a:prstGeom>
            </p:spPr>
          </p:pic>
          <p:sp>
            <p:nvSpPr>
              <p:cNvPr id="54" name="文字方塊 53"/>
              <p:cNvSpPr txBox="1"/>
              <p:nvPr/>
            </p:nvSpPr>
            <p:spPr>
              <a:xfrm>
                <a:off x="24989543" y="24820560"/>
                <a:ext cx="1338828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3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1</a:t>
                </a:r>
                <a:r>
                  <a:rPr lang="zh-TW" altLang="en-US" sz="3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3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-</a:t>
                </a:r>
                <a:r>
                  <a:rPr lang="zh-TW" altLang="en-US" sz="3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 </a:t>
                </a:r>
                <a:r>
                  <a:rPr lang="en-US" altLang="zh-TW" sz="3600" b="1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9</a:t>
                </a:r>
                <a:endParaRPr lang="zh-TW" altLang="en-US" sz="115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sp>
          <p:nvSpPr>
            <p:cNvPr id="70" name="流程圖: 接點 69"/>
            <p:cNvSpPr/>
            <p:nvPr/>
          </p:nvSpPr>
          <p:spPr>
            <a:xfrm>
              <a:off x="14219987" y="24378493"/>
              <a:ext cx="147697" cy="97127"/>
            </a:xfrm>
            <a:prstGeom prst="flowChartConnector">
              <a:avLst/>
            </a:prstGeom>
            <a:solidFill>
              <a:srgbClr val="C0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71" name="流程圖: 接點 70"/>
            <p:cNvSpPr/>
            <p:nvPr/>
          </p:nvSpPr>
          <p:spPr>
            <a:xfrm>
              <a:off x="15666128" y="24385857"/>
              <a:ext cx="147697" cy="97125"/>
            </a:xfrm>
            <a:prstGeom prst="flowChartConnector">
              <a:avLst/>
            </a:prstGeom>
            <a:solidFill>
              <a:srgbClr val="C0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cxnSp>
          <p:nvCxnSpPr>
            <p:cNvPr id="72" name="直線單箭頭接點 71"/>
            <p:cNvCxnSpPr/>
            <p:nvPr/>
          </p:nvCxnSpPr>
          <p:spPr>
            <a:xfrm>
              <a:off x="14382383" y="24427056"/>
              <a:ext cx="1283745" cy="736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21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12962</TotalTime>
  <Words>171</Words>
  <Application>Microsoft Office PowerPoint</Application>
  <PresentationFormat>自訂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宋体</vt:lpstr>
      <vt:lpstr>新細明體</vt:lpstr>
      <vt:lpstr>標楷體</vt:lpstr>
      <vt:lpstr>Arial</vt:lpstr>
      <vt:lpstr>Times New Roman</vt:lpstr>
      <vt:lpstr>Wingdings</vt:lpstr>
      <vt:lpstr>預設簡報設計</vt:lpstr>
      <vt:lpstr>PowerPoint 簡報</vt:lpstr>
    </vt:vector>
  </TitlesOfParts>
  <Company>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陳興芝</dc:creator>
  <cp:lastModifiedBy>Minus</cp:lastModifiedBy>
  <cp:revision>107</cp:revision>
  <cp:lastPrinted>2018-08-24T07:10:53Z</cp:lastPrinted>
  <dcterms:created xsi:type="dcterms:W3CDTF">2011-09-06T03:08:35Z</dcterms:created>
  <dcterms:modified xsi:type="dcterms:W3CDTF">2018-08-27T03:45:49Z</dcterms:modified>
</cp:coreProperties>
</file>