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2404050" cy="43205400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85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85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85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85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1" autoAdjust="0"/>
  </p:normalViewPr>
  <p:slideViewPr>
    <p:cSldViewPr>
      <p:cViewPr>
        <p:scale>
          <a:sx n="25" d="100"/>
          <a:sy n="25" d="100"/>
        </p:scale>
        <p:origin x="-948" y="2448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98A35CA7-49D7-453A-BC82-5AD5E47BE6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94505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99AB953B-A955-43B4-AEC1-F866AB5CE94F}" type="slidenum">
              <a:rPr lang="en-US" altLang="zh-TW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zh-TW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430463" y="13422313"/>
            <a:ext cx="27543125" cy="925988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860925" y="24482425"/>
            <a:ext cx="22682200" cy="110426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CDAA4-D55A-49BD-BA81-FBEDA5B6F7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386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2B129-3D53-416C-8C42-633F2E33497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5587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3493413" y="1730375"/>
            <a:ext cx="7289800" cy="368649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620838" y="1730375"/>
            <a:ext cx="21720175" cy="368649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084D3-C2C7-4ED2-A494-0E891EFA6C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17627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79751-08C1-4D12-99F4-4FD3548B8B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817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9050" y="27763788"/>
            <a:ext cx="27544713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59050" y="18311813"/>
            <a:ext cx="27544713" cy="9451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91496-C72B-480E-800A-1B5189E81A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359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620838" y="10080625"/>
            <a:ext cx="14504987" cy="285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6278225" y="10080625"/>
            <a:ext cx="14504988" cy="285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A45CD-7C04-4039-9ED8-F5AA1E143B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9486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20838" y="9671050"/>
            <a:ext cx="1431607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620838" y="13701713"/>
            <a:ext cx="1431607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6460788" y="9671050"/>
            <a:ext cx="1432242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6460788" y="13701713"/>
            <a:ext cx="1432242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5FBA4-3B68-455D-8ABF-46879D18682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968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FB782-D153-4756-9F3E-166C31429E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233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CF7D5-9E55-45A3-A53A-CD00293A0EC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538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20838" y="1720850"/>
            <a:ext cx="10660062" cy="73199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669838" y="1720850"/>
            <a:ext cx="18113375" cy="36874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20838" y="9040813"/>
            <a:ext cx="10660062" cy="295544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DC350-83F7-404C-83E3-F56928B0EAC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9444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51588" y="30243463"/>
            <a:ext cx="19442112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351588" y="3860800"/>
            <a:ext cx="19442112" cy="259222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51588" y="33813750"/>
            <a:ext cx="19442112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9815C-5586-49B7-A305-C9F9E0E894B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50670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0838" y="39344600"/>
            <a:ext cx="755967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defTabSz="4321175">
              <a:defRPr sz="66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44600"/>
            <a:ext cx="10261600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ctr" defTabSz="4321175">
              <a:defRPr sz="66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44600"/>
            <a:ext cx="755967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r" defTabSz="4321175">
              <a:defRPr sz="6600">
                <a:ea typeface="新細明體" pitchFamily="18" charset="-120"/>
              </a:defRPr>
            </a:lvl1pPr>
          </a:lstStyle>
          <a:p>
            <a:pPr>
              <a:defRPr/>
            </a:pPr>
            <a:fld id="{07C25675-CCE3-4653-85A1-3736C18E2CE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1175" rtl="0" eaLnBrk="0" fontAlgn="base" hangingPunct="0">
        <a:spcBef>
          <a:spcPct val="0"/>
        </a:spcBef>
        <a:spcAft>
          <a:spcPct val="0"/>
        </a:spcAft>
        <a:defRPr kumimoji="1" sz="20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21175" rtl="0" eaLnBrk="0" fontAlgn="base" hangingPunct="0">
        <a:spcBef>
          <a:spcPct val="0"/>
        </a:spcBef>
        <a:spcAft>
          <a:spcPct val="0"/>
        </a:spcAft>
        <a:defRPr kumimoji="1" sz="208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4321175" rtl="0" eaLnBrk="0" fontAlgn="base" hangingPunct="0">
        <a:spcBef>
          <a:spcPct val="0"/>
        </a:spcBef>
        <a:spcAft>
          <a:spcPct val="0"/>
        </a:spcAft>
        <a:defRPr kumimoji="1" sz="208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4321175" rtl="0" eaLnBrk="0" fontAlgn="base" hangingPunct="0">
        <a:spcBef>
          <a:spcPct val="0"/>
        </a:spcBef>
        <a:spcAft>
          <a:spcPct val="0"/>
        </a:spcAft>
        <a:defRPr kumimoji="1" sz="208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4321175" rtl="0" eaLnBrk="0" fontAlgn="base" hangingPunct="0">
        <a:spcBef>
          <a:spcPct val="0"/>
        </a:spcBef>
        <a:spcAft>
          <a:spcPct val="0"/>
        </a:spcAft>
        <a:defRPr kumimoji="1" sz="208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4321175" rtl="0" fontAlgn="base">
        <a:spcBef>
          <a:spcPct val="0"/>
        </a:spcBef>
        <a:spcAft>
          <a:spcPct val="0"/>
        </a:spcAft>
        <a:defRPr kumimoji="1" sz="208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4321175" rtl="0" fontAlgn="base">
        <a:spcBef>
          <a:spcPct val="0"/>
        </a:spcBef>
        <a:spcAft>
          <a:spcPct val="0"/>
        </a:spcAft>
        <a:defRPr kumimoji="1" sz="208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4321175" rtl="0" fontAlgn="base">
        <a:spcBef>
          <a:spcPct val="0"/>
        </a:spcBef>
        <a:spcAft>
          <a:spcPct val="0"/>
        </a:spcAft>
        <a:defRPr kumimoji="1" sz="208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4321175" rtl="0" fontAlgn="base">
        <a:spcBef>
          <a:spcPct val="0"/>
        </a:spcBef>
        <a:spcAft>
          <a:spcPct val="0"/>
        </a:spcAft>
        <a:defRPr kumimoji="1" sz="20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1620838" indent="-1620838" algn="l" defTabSz="4321175" rtl="0" eaLnBrk="0" fontAlgn="base" hangingPunct="0">
        <a:spcBef>
          <a:spcPct val="20000"/>
        </a:spcBef>
        <a:spcAft>
          <a:spcPct val="0"/>
        </a:spcAft>
        <a:buChar char="•"/>
        <a:defRPr kumimoji="1" sz="151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21175" rtl="0" eaLnBrk="0" fontAlgn="base" hangingPunct="0">
        <a:spcBef>
          <a:spcPct val="20000"/>
        </a:spcBef>
        <a:spcAft>
          <a:spcPct val="0"/>
        </a:spcAft>
        <a:buChar char="–"/>
        <a:defRPr kumimoji="1" sz="13200">
          <a:solidFill>
            <a:schemeClr val="tx1"/>
          </a:solidFill>
          <a:latin typeface="+mn-lt"/>
          <a:ea typeface="+mn-ea"/>
        </a:defRPr>
      </a:lvl2pPr>
      <a:lvl3pPr marL="5400675" indent="-1079500" algn="l" defTabSz="4321175" rtl="0" eaLnBrk="0" fontAlgn="base" hangingPunct="0">
        <a:spcBef>
          <a:spcPct val="20000"/>
        </a:spcBef>
        <a:spcAft>
          <a:spcPct val="0"/>
        </a:spcAft>
        <a:buChar char="•"/>
        <a:defRPr kumimoji="1" sz="11300">
          <a:solidFill>
            <a:schemeClr val="tx1"/>
          </a:solidFill>
          <a:latin typeface="+mn-lt"/>
          <a:ea typeface="+mn-ea"/>
        </a:defRPr>
      </a:lvl3pPr>
      <a:lvl4pPr marL="7561263" indent="-1081088" algn="l" defTabSz="4321175" rtl="0" eaLnBrk="0" fontAlgn="base" hangingPunct="0">
        <a:spcBef>
          <a:spcPct val="20000"/>
        </a:spcBef>
        <a:spcAft>
          <a:spcPct val="0"/>
        </a:spcAft>
        <a:buChar char="–"/>
        <a:defRPr kumimoji="1" sz="9500">
          <a:solidFill>
            <a:schemeClr val="tx1"/>
          </a:solidFill>
          <a:latin typeface="+mn-lt"/>
          <a:ea typeface="+mn-ea"/>
        </a:defRPr>
      </a:lvl4pPr>
      <a:lvl5pPr marL="9721850" indent="-1081088" algn="l" defTabSz="4321175" rtl="0" eaLnBrk="0" fontAlgn="base" hangingPunct="0">
        <a:spcBef>
          <a:spcPct val="20000"/>
        </a:spcBef>
        <a:spcAft>
          <a:spcPct val="0"/>
        </a:spcAft>
        <a:buChar char="»"/>
        <a:defRPr kumimoji="1" sz="9500">
          <a:solidFill>
            <a:schemeClr val="tx1"/>
          </a:solidFill>
          <a:latin typeface="+mn-lt"/>
          <a:ea typeface="+mn-ea"/>
        </a:defRPr>
      </a:lvl5pPr>
      <a:lvl6pPr marL="10179050" indent="-1081088" algn="l" defTabSz="4321175" rtl="0" fontAlgn="base">
        <a:spcBef>
          <a:spcPct val="20000"/>
        </a:spcBef>
        <a:spcAft>
          <a:spcPct val="0"/>
        </a:spcAft>
        <a:buChar char="»"/>
        <a:defRPr kumimoji="1" sz="9500">
          <a:solidFill>
            <a:schemeClr val="tx1"/>
          </a:solidFill>
          <a:latin typeface="+mn-lt"/>
          <a:ea typeface="+mn-ea"/>
        </a:defRPr>
      </a:lvl6pPr>
      <a:lvl7pPr marL="10636250" indent="-1081088" algn="l" defTabSz="4321175" rtl="0" fontAlgn="base">
        <a:spcBef>
          <a:spcPct val="20000"/>
        </a:spcBef>
        <a:spcAft>
          <a:spcPct val="0"/>
        </a:spcAft>
        <a:buChar char="»"/>
        <a:defRPr kumimoji="1" sz="9500">
          <a:solidFill>
            <a:schemeClr val="tx1"/>
          </a:solidFill>
          <a:latin typeface="+mn-lt"/>
          <a:ea typeface="+mn-ea"/>
        </a:defRPr>
      </a:lvl7pPr>
      <a:lvl8pPr marL="11093450" indent="-1081088" algn="l" defTabSz="4321175" rtl="0" fontAlgn="base">
        <a:spcBef>
          <a:spcPct val="20000"/>
        </a:spcBef>
        <a:spcAft>
          <a:spcPct val="0"/>
        </a:spcAft>
        <a:buChar char="»"/>
        <a:defRPr kumimoji="1" sz="9500">
          <a:solidFill>
            <a:schemeClr val="tx1"/>
          </a:solidFill>
          <a:latin typeface="+mn-lt"/>
          <a:ea typeface="+mn-ea"/>
        </a:defRPr>
      </a:lvl8pPr>
      <a:lvl9pPr marL="11550650" indent="-1081088" algn="l" defTabSz="4321175" rtl="0" fontAlgn="base">
        <a:spcBef>
          <a:spcPct val="20000"/>
        </a:spcBef>
        <a:spcAft>
          <a:spcPct val="0"/>
        </a:spcAft>
        <a:buChar char="»"/>
        <a:defRPr kumimoji="1" sz="9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file:///H:\&#21305;&#33586;&#22561;&#28023;&#22577;\&#32362;&#22294;1\Drawing\~&#38913;-1\Sheet.1" TargetMode="External"/><Relationship Id="rId5" Type="http://schemas.openxmlformats.org/officeDocument/2006/relationships/image" Target="../media/image3.jpe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發明展底圖海報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75"/>
            <a:ext cx="32404050" cy="4320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21370" y="-287732"/>
            <a:ext cx="29162375" cy="7200900"/>
          </a:xfrm>
        </p:spPr>
        <p:txBody>
          <a:bodyPr/>
          <a:lstStyle/>
          <a:p>
            <a:pPr eaLnBrk="1" hangingPunct="1"/>
            <a:r>
              <a:rPr lang="zh-TW" altLang="en-US" sz="8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智慧型獵能模組及</a:t>
            </a:r>
            <a:r>
              <a:rPr lang="zh-TW" altLang="en-US" sz="8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應用</a:t>
            </a:r>
            <a:r>
              <a:rPr lang="en-US" altLang="zh-TW" sz="8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8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8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Intelligent Energy Harvesting Module</a:t>
            </a:r>
            <a:endParaRPr lang="zh-TW" altLang="zh-TW" sz="8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4361" y="7201100"/>
            <a:ext cx="30531392" cy="10657184"/>
          </a:xfrm>
        </p:spPr>
        <p:txBody>
          <a:bodyPr/>
          <a:lstStyle/>
          <a:p>
            <a:pPr marL="0" indent="0" algn="just">
              <a:buNone/>
            </a:pPr>
            <a:r>
              <a:rPr lang="zh-TW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發明專利是設計特殊型式之壓電元件結合輔助機構，使之能產生高形變或高電壓輸出。數片弧形之壓電元件貼附於配合之弧形金屬結構，而外部覆蓋一矩形之結構，當外力施加於矩形之結構，則內部弧形結構會受力而產生形變，貼附於其上之壓電元件亦會產生形變，而因壓電之正電壓效應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(piezoelectric direct effect)</a:t>
            </a:r>
            <a:r>
              <a:rPr lang="zh-TW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會產生電壓訊號，可作為感測器或獵能裝置，所產生之電力可提供無線通訊傳輸及周邊應用所需。此外，還設計了一個低電力需求之自主電路能源管理系統，根據預先所設定之儲能或直接供應應用端所需能量對應之電壓準位，實施包括直接供應模式、供應加充電模式、以及電池輔助供電複合模式三種模式之自主式切換</a:t>
            </a:r>
            <a:r>
              <a:rPr lang="zh-TW" altLang="zh-TW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4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zh-TW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目前所設計的獵能裝置尺寸適合放於休閒運動鞋或自行車腳踏板，以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1Hz</a:t>
            </a:r>
            <a:r>
              <a:rPr lang="zh-TW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左右之操作方式推論，在一段時間內可產生約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10mW</a:t>
            </a:r>
            <a:r>
              <a:rPr lang="zh-TW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之能量。以目前設計之一組獵能裝置加上自主電路以及數項應用如無線(藍芽)通訊:傳輸至手機資料及控制命令訊號、計步器: 由產生之訊號源直接計數行走或踩踏步數、燈光顯示: 點亮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LED</a:t>
            </a:r>
            <a:r>
              <a:rPr lang="zh-TW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燈並展現不同模式供娛樂或特殊用途、以及緊急訊號: 依所設定之特別施壓方式產生對應之電壓訊號並判讀為緊急狀況，其價格僅需不到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US$20</a:t>
            </a:r>
            <a:r>
              <a:rPr lang="zh-TW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有別於已開發類似的獵能裝置，本發明件之優點包括低價格、小空間內產出足夠的電能、以及提供多項數據測量和遠端數據傳輸功能。本發明之整體模組化設計已具有相當之可行性與新穎性，並已準備完善供日常生活所需</a:t>
            </a:r>
            <a:r>
              <a:rPr lang="zh-TW" altLang="zh-TW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zh-TW" altLang="en-US" sz="4800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</a:t>
            </a:r>
            <a:r>
              <a:rPr lang="zh-TW" altLang="en-US" sz="48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參閱：</a:t>
            </a:r>
            <a:r>
              <a:rPr lang="en-US" altLang="zh-TW" sz="48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https://www.youtube.com/channel/UCEwZEKMQyxDBna0olpngB5g/videos</a:t>
            </a:r>
            <a:endParaRPr lang="zh-TW" altLang="en-US" sz="4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053" name="文字方塊 49"/>
          <p:cNvSpPr txBox="1">
            <a:spLocks noChangeArrowheads="1"/>
          </p:cNvSpPr>
          <p:nvPr/>
        </p:nvSpPr>
        <p:spPr bwMode="auto">
          <a:xfrm>
            <a:off x="3353478" y="41937425"/>
            <a:ext cx="246253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151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1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13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95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95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6000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中原大學產學經營暨專利技轉中心 </a:t>
            </a:r>
            <a:r>
              <a:rPr lang="en-US" altLang="zh-TW" sz="6000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TEL</a:t>
            </a:r>
            <a:r>
              <a:rPr lang="zh-TW" altLang="en-US" sz="6000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6000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03-2651831~4 </a:t>
            </a:r>
            <a:r>
              <a:rPr lang="en-US" altLang="zh-TW" sz="6000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FAX</a:t>
            </a:r>
            <a:r>
              <a:rPr lang="zh-TW" altLang="en-US" sz="6000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6000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03-2651809</a:t>
            </a:r>
            <a:endParaRPr lang="en-US" altLang="zh-TW" sz="6000" dirty="0">
              <a:solidFill>
                <a:schemeClr val="bg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1026" name="Picture 2" descr="C:\Users\jay\Desktop\匹茲堡\thumbnail_繪圖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521" y="27322350"/>
            <a:ext cx="27291032" cy="10698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335107"/>
              </p:ext>
            </p:extLst>
          </p:nvPr>
        </p:nvGraphicFramePr>
        <p:xfrm>
          <a:off x="2510871" y="20891287"/>
          <a:ext cx="7786498" cy="5312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Visio" r:id="rId6" imgW="3860470" imgH="2424600" progId="Visio.Drawing.11">
                  <p:link updateAutomatic="1"/>
                </p:oleObj>
              </mc:Choice>
              <mc:Fallback>
                <p:oleObj name="Visio" r:id="rId6" imgW="3860470" imgH="2424600" progId="Visio.Drawing.11">
                  <p:link updateAutomatic="1"/>
                  <p:pic>
                    <p:nvPicPr>
                      <p:cNvPr id="0" name="物件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0871" y="20891287"/>
                        <a:ext cx="7786498" cy="53125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Picture 203" descr="https://attachment.outlook.office.net/owa/hey0you0man@livemail.tw/service.svc/s/GetAttachmentThumbnail?id=AQMkADAwATNiZmYAZC04YTEyLTNjMTUtMDACLTAwCgBGAAADc2GzkAvcaE6srAB%2FAUIgEDIHAIUWxFB4xYJFtVSALyZlGVAAAAIBCQAAAIUWxFB4xYJFtVSALyZlGVAAAADy52joAAAAARIAEADE5Ip3pn52SJPrG98VdJs9&amp;thumbnailType=2&amp;X-OWA-CANARY=JzWFJfzQDUSa9OaTZUv_VABRmj1Q5dQYlpLlnjZAdtHrLM9YRz-OpBhpLGXzurTOn1K-u-XA680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MjQ1NzU3LTIzMTY0NTA4MzdcIixcInB1aWRcIjpcIjEwNTU1MjA1OTQyMTM5MDlcIixcIm9pZFwiOlwiMDAwM2JmZmQtOGExMi0zYzE1LTAwMDAtMDAwMDAwMDAwMDAwXCIsXCJzY29wZVwiOlwiT3dhRG93bmxvYWRcIn0iLCJpc3MiOiIwMDAwMDAwMi0wMDAwLTBmZjEtY2UwMC0wMDAwMDAwMDAwMDBAODRkZjllN2YtZTlmNi00MGFmLWI0MzUtYWFhYWFhYWFhYWFhIiwiYXVkIjoiMDAwMDAwMDItMDAwMC0wZmYxLWNlMDAtMDAwMDAwMDAwMDAwL2F0dGFjaG1lbnQub3V0bG9vay5vZmZpY2UubmV0QDg0ZGY5ZTdmLWU5ZjYtNDBhZi1iNDM1LWFhYWFhYWFhYWFhYSIsImV4cCI6MTUwMjk2MTczNywibmJmIjoxNTAyOTYxMTM3fQ.kf1m8Ulo8jy5biIn8MmB18JBcJuhahwGvV-xaXz13YPZIAL9xsMuPhZkkcPulGdmNgk1VdmHfxl4XonJNLpKfpHW9xJSOCxd7foo7l0UQbawFGQhLHcUYY_MqWY7sZzXMkFZOj3eiT39l4zgFv5N-1qj93dtVRXNgHxmyT0rpXu5ROSoG7hxYjPCb0vJZmpTqXE1yvN1GlL_m0mN_bOxXlBYV4sIIgMudEh5TMtzPPSrLIItrS4o0klAGmNorMybkOB2UFggWUORsDz1XsSplfCwuDI6f1-bhAT_a_NJE00gszgXQ3ACgipWCpRqD-jhy1aqCxh_nnPy7mpTzI7Vvg&amp;owa=outlook.live.com&amp;isc=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3593" y="21218623"/>
            <a:ext cx="7558045" cy="4961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4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9569" y="21218624"/>
            <a:ext cx="9296063" cy="4961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文字方塊 35"/>
          <p:cNvSpPr txBox="1"/>
          <p:nvPr/>
        </p:nvSpPr>
        <p:spPr>
          <a:xfrm>
            <a:off x="1584401" y="5904956"/>
            <a:ext cx="5472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50000"/>
              <a:buFont typeface="Wingdings" pitchFamily="2" charset="2"/>
              <a:buChar char="l"/>
            </a:pPr>
            <a:r>
              <a:rPr lang="en-US" altLang="zh-TW" sz="7200" b="1" dirty="0">
                <a:solidFill>
                  <a:srgbClr val="FF0000"/>
                </a:solidFill>
                <a:ea typeface="標楷體" pitchFamily="65" charset="-120"/>
              </a:rPr>
              <a:t> </a:t>
            </a:r>
            <a:r>
              <a:rPr lang="zh-TW" altLang="en-US" sz="7200" b="1" dirty="0">
                <a:solidFill>
                  <a:srgbClr val="FF0000"/>
                </a:solidFill>
                <a:ea typeface="標楷體" pitchFamily="65" charset="-120"/>
              </a:rPr>
              <a:t>作品簡介</a:t>
            </a:r>
            <a:r>
              <a:rPr lang="zh-TW" altLang="en-US" sz="7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7" name="文字方塊 36"/>
          <p:cNvSpPr txBox="1"/>
          <p:nvPr/>
        </p:nvSpPr>
        <p:spPr>
          <a:xfrm>
            <a:off x="20090457" y="5184876"/>
            <a:ext cx="11305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發明人：丁鏞、</a:t>
            </a:r>
            <a:r>
              <a:rPr lang="zh-TW" altLang="en-US" sz="4800" b="1" dirty="0">
                <a:ea typeface="標楷體" pitchFamily="65" charset="-120"/>
              </a:rPr>
              <a:t>林烜鵬</a:t>
            </a:r>
            <a:r>
              <a:rPr lang="zh-TW" altLang="en-US" sz="4800" b="1" dirty="0" smtClean="0">
                <a:ea typeface="標楷體" pitchFamily="65" charset="-120"/>
              </a:rPr>
              <a:t>、余治軒、莊子逸</a:t>
            </a:r>
            <a:endParaRPr lang="zh-TW" altLang="en-US" sz="4800" dirty="0"/>
          </a:p>
        </p:txBody>
      </p:sp>
      <p:sp>
        <p:nvSpPr>
          <p:cNvPr id="43" name="Rectangle 175"/>
          <p:cNvSpPr>
            <a:spLocks noChangeArrowheads="1"/>
          </p:cNvSpPr>
          <p:nvPr/>
        </p:nvSpPr>
        <p:spPr bwMode="auto">
          <a:xfrm>
            <a:off x="338824" y="38631991"/>
            <a:ext cx="31507582" cy="2340861"/>
          </a:xfrm>
          <a:prstGeom prst="rect">
            <a:avLst/>
          </a:prstGeom>
          <a:noFill/>
          <a:ln w="85725" cap="rnd">
            <a:solidFill>
              <a:srgbClr val="FF0000"/>
            </a:solidFill>
          </a:ln>
          <a:extLst/>
        </p:spPr>
        <p:txBody>
          <a:bodyPr wrap="square" lIns="123663" tIns="61831" rIns="123663" bIns="6183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151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1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13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95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95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spcAft>
                <a:spcPts val="0"/>
              </a:spcAft>
              <a:buNone/>
            </a:pPr>
            <a:r>
              <a:rPr lang="zh-TW" altLang="zh-TW" sz="4800" kern="100" dirty="0" smtClean="0">
                <a:latin typeface="Calibri"/>
                <a:ea typeface="標楷體"/>
                <a:cs typeface="Times New Roman"/>
              </a:rPr>
              <a:t>「</a:t>
            </a:r>
            <a:r>
              <a:rPr lang="zh-TW" altLang="en-US" sz="4800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壓電獵能裝置</a:t>
            </a:r>
            <a:r>
              <a:rPr lang="en-US" altLang="zh-TW" sz="4800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(EHM)</a:t>
            </a:r>
            <a:r>
              <a:rPr lang="zh-TW" altLang="zh-TW" sz="4800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r>
              <a:rPr lang="zh-TW" altLang="en-US" sz="4800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已</a:t>
            </a:r>
            <a:r>
              <a:rPr lang="zh-TW" altLang="zh-TW" sz="4800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獲得中華民國發明專利</a:t>
            </a:r>
            <a:r>
              <a:rPr lang="en-US" altLang="zh-TW" sz="4800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(I589111)</a:t>
            </a:r>
            <a:r>
              <a:rPr lang="zh-TW" altLang="en-US" sz="4800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，及美國專利申請號</a:t>
            </a:r>
            <a:r>
              <a:rPr lang="en-US" altLang="zh-TW" sz="4800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(15/270,424)</a:t>
            </a:r>
            <a:r>
              <a:rPr lang="zh-TW" altLang="en-US" sz="4800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。以及電路方面</a:t>
            </a:r>
            <a:r>
              <a:rPr lang="zh-TW" altLang="zh-TW" sz="4800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en-US" sz="4800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自主性壓電轉換電路系統</a:t>
            </a:r>
            <a:r>
              <a:rPr lang="zh-TW" altLang="zh-TW" sz="4800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」</a:t>
            </a:r>
            <a:r>
              <a:rPr lang="zh-TW" altLang="zh-TW" sz="48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獲得中華民國發明專利</a:t>
            </a:r>
            <a:r>
              <a:rPr lang="en-US" altLang="zh-TW" sz="48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4800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I445280)</a:t>
            </a:r>
            <a:r>
              <a:rPr lang="zh-TW" altLang="en-US" sz="4800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zh-TW" altLang="en-US" sz="48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另</a:t>
            </a:r>
            <a:r>
              <a:rPr lang="zh-TW" altLang="en-US" sz="4800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以壓電獵能裝置</a:t>
            </a:r>
            <a:r>
              <a:rPr lang="zh-TW" altLang="en-US" sz="48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及自主性壓電轉換電路系統結合後端應用之「智慧型獵能模組及應用」申請中華明國專利以及美國專利中。</a:t>
            </a:r>
            <a:endParaRPr lang="zh-TW" altLang="zh-TW" sz="4800" kern="100" dirty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cxnSp>
        <p:nvCxnSpPr>
          <p:cNvPr id="46" name="直線接點 45"/>
          <p:cNvCxnSpPr/>
          <p:nvPr/>
        </p:nvCxnSpPr>
        <p:spPr bwMode="auto">
          <a:xfrm flipV="1">
            <a:off x="4432186" y="24060527"/>
            <a:ext cx="0" cy="5881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矩形 10"/>
          <p:cNvSpPr/>
          <p:nvPr/>
        </p:nvSpPr>
        <p:spPr>
          <a:xfrm>
            <a:off x="1545638" y="17210212"/>
            <a:ext cx="445987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SzPct val="50000"/>
              <a:buFont typeface="Wingdings" panose="05000000000000000000" pitchFamily="2" charset="2"/>
              <a:buChar char="l"/>
              <a:defRPr/>
            </a:pPr>
            <a:r>
              <a:rPr lang="zh-TW" altLang="en-US" sz="7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應用範例</a:t>
            </a:r>
            <a:endParaRPr lang="en-US" altLang="zh-TW" sz="7200" b="1" dirty="0">
              <a:solidFill>
                <a:srgbClr val="FF00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545638" y="18609974"/>
            <a:ext cx="298113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本獵能裝置是以模組型態，除目前考慮之休閒運動鞋及自行車，可擴展至其他類型運用。如有需應用端為(藍芽)通訊、計步器、燈光顯示、或及緊急訊號本模組皆適用。本裝置為一種輕型之綠能系統，其市場效益頗大。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7" name="直線接點 16"/>
          <p:cNvCxnSpPr/>
          <p:nvPr/>
        </p:nvCxnSpPr>
        <p:spPr bwMode="auto">
          <a:xfrm>
            <a:off x="6005513" y="26179776"/>
            <a:ext cx="0" cy="9675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直線接點 18"/>
          <p:cNvCxnSpPr/>
          <p:nvPr/>
        </p:nvCxnSpPr>
        <p:spPr bwMode="auto">
          <a:xfrm>
            <a:off x="6005513" y="27147316"/>
            <a:ext cx="544398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單箭頭接點 20"/>
          <p:cNvCxnSpPr/>
          <p:nvPr/>
        </p:nvCxnSpPr>
        <p:spPr bwMode="auto">
          <a:xfrm>
            <a:off x="9433273" y="27147316"/>
            <a:ext cx="0" cy="13681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接點 24"/>
          <p:cNvCxnSpPr/>
          <p:nvPr/>
        </p:nvCxnSpPr>
        <p:spPr bwMode="auto">
          <a:xfrm>
            <a:off x="11449497" y="27147316"/>
            <a:ext cx="47525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接點 26"/>
          <p:cNvCxnSpPr/>
          <p:nvPr/>
        </p:nvCxnSpPr>
        <p:spPr bwMode="auto">
          <a:xfrm flipV="1">
            <a:off x="16202025" y="26179776"/>
            <a:ext cx="0" cy="9675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直線接點 28"/>
          <p:cNvCxnSpPr/>
          <p:nvPr/>
        </p:nvCxnSpPr>
        <p:spPr bwMode="auto">
          <a:xfrm>
            <a:off x="16202025" y="27147316"/>
            <a:ext cx="1123324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單箭頭接點 30"/>
          <p:cNvCxnSpPr/>
          <p:nvPr/>
        </p:nvCxnSpPr>
        <p:spPr bwMode="auto">
          <a:xfrm>
            <a:off x="27435273" y="27147316"/>
            <a:ext cx="0" cy="12241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接點 32"/>
          <p:cNvCxnSpPr>
            <a:stCxn id="24" idx="2"/>
          </p:cNvCxnSpPr>
          <p:nvPr/>
        </p:nvCxnSpPr>
        <p:spPr bwMode="auto">
          <a:xfrm flipH="1">
            <a:off x="26027600" y="26179777"/>
            <a:ext cx="1" cy="679507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直線接點 34"/>
          <p:cNvCxnSpPr/>
          <p:nvPr/>
        </p:nvCxnSpPr>
        <p:spPr bwMode="auto">
          <a:xfrm flipH="1">
            <a:off x="22754753" y="26859284"/>
            <a:ext cx="3272848" cy="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直線單箭頭接點 38"/>
          <p:cNvCxnSpPr/>
          <p:nvPr/>
        </p:nvCxnSpPr>
        <p:spPr bwMode="auto">
          <a:xfrm>
            <a:off x="22754753" y="26859284"/>
            <a:ext cx="0" cy="151216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482" y="34424070"/>
            <a:ext cx="5606874" cy="2397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8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8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2639</TotalTime>
  <Words>588</Words>
  <Application>Microsoft Office PowerPoint</Application>
  <PresentationFormat>自訂</PresentationFormat>
  <Paragraphs>10</Paragraphs>
  <Slides>1</Slides>
  <Notes>1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連結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3" baseType="lpstr">
      <vt:lpstr>預設簡報設計</vt:lpstr>
      <vt:lpstr>H:\匹茲堡海報\繪圖1\Drawing\~頁-1\Sheet.1</vt:lpstr>
      <vt:lpstr>智慧型獵能模組及應用 Intelligent Energy Harvesting Module</vt:lpstr>
    </vt:vector>
  </TitlesOfParts>
  <Company>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陳興芝</dc:creator>
  <cp:lastModifiedBy>Vin</cp:lastModifiedBy>
  <cp:revision>62</cp:revision>
  <cp:lastPrinted>2014-08-21T16:16:40Z</cp:lastPrinted>
  <dcterms:created xsi:type="dcterms:W3CDTF">2011-09-06T03:08:35Z</dcterms:created>
  <dcterms:modified xsi:type="dcterms:W3CDTF">2017-08-29T06:59:37Z</dcterms:modified>
</cp:coreProperties>
</file>