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404050" cy="43205400"/>
  <p:notesSz cx="6864350" cy="9996488"/>
  <p:defaultTextStyle>
    <a:defPPr>
      <a:defRPr lang="zh-TW"/>
    </a:defPPr>
    <a:lvl1pPr algn="l" rtl="0" fontAlgn="base">
      <a:spcBef>
        <a:spcPct val="0"/>
      </a:spcBef>
      <a:spcAft>
        <a:spcPct val="0"/>
      </a:spcAft>
      <a:defRPr kumimoji="1" sz="85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85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85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85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8500" kern="1200">
        <a:solidFill>
          <a:schemeClr val="tx1"/>
        </a:solidFill>
        <a:latin typeface="Arial" charset="0"/>
        <a:ea typeface="新細明體" pitchFamily="18" charset="-120"/>
        <a:cs typeface="+mn-cs"/>
      </a:defRPr>
    </a:lvl5pPr>
    <a:lvl6pPr marL="2286000" algn="l" defTabSz="914400" rtl="0" eaLnBrk="1" latinLnBrk="0" hangingPunct="1">
      <a:defRPr kumimoji="1" sz="8500" kern="1200">
        <a:solidFill>
          <a:schemeClr val="tx1"/>
        </a:solidFill>
        <a:latin typeface="Arial" charset="0"/>
        <a:ea typeface="新細明體" pitchFamily="18" charset="-120"/>
        <a:cs typeface="+mn-cs"/>
      </a:defRPr>
    </a:lvl6pPr>
    <a:lvl7pPr marL="2743200" algn="l" defTabSz="914400" rtl="0" eaLnBrk="1" latinLnBrk="0" hangingPunct="1">
      <a:defRPr kumimoji="1" sz="8500" kern="1200">
        <a:solidFill>
          <a:schemeClr val="tx1"/>
        </a:solidFill>
        <a:latin typeface="Arial" charset="0"/>
        <a:ea typeface="新細明體" pitchFamily="18" charset="-120"/>
        <a:cs typeface="+mn-cs"/>
      </a:defRPr>
    </a:lvl7pPr>
    <a:lvl8pPr marL="3200400" algn="l" defTabSz="914400" rtl="0" eaLnBrk="1" latinLnBrk="0" hangingPunct="1">
      <a:defRPr kumimoji="1" sz="8500" kern="1200">
        <a:solidFill>
          <a:schemeClr val="tx1"/>
        </a:solidFill>
        <a:latin typeface="Arial" charset="0"/>
        <a:ea typeface="新細明體" pitchFamily="18" charset="-120"/>
        <a:cs typeface="+mn-cs"/>
      </a:defRPr>
    </a:lvl8pPr>
    <a:lvl9pPr marL="3657600" algn="l" defTabSz="914400" rtl="0" eaLnBrk="1" latinLnBrk="0" hangingPunct="1">
      <a:defRPr kumimoji="1" sz="8500"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60093"/>
    <a:srgbClr val="00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608" autoAdjust="0"/>
  </p:normalViewPr>
  <p:slideViewPr>
    <p:cSldViewPr snapToGrid="0" snapToObjects="1">
      <p:cViewPr>
        <p:scale>
          <a:sx n="25" d="100"/>
          <a:sy n="25" d="100"/>
        </p:scale>
        <p:origin x="-846" y="3234"/>
      </p:cViewPr>
      <p:guideLst>
        <p:guide orient="horz" pos="24000"/>
        <p:guide pos="14574"/>
      </p:guideLst>
    </p:cSldViewPr>
  </p:slideViewPr>
  <p:notesTextViewPr>
    <p:cViewPr>
      <p:scale>
        <a:sx n="100" d="100"/>
        <a:sy n="100" d="100"/>
      </p:scale>
      <p:origin x="0" y="0"/>
    </p:cViewPr>
  </p:notesTextViewPr>
  <p:sorterViewPr>
    <p:cViewPr>
      <p:scale>
        <a:sx n="100" d="100"/>
        <a:sy n="100" d="100"/>
      </p:scale>
      <p:origin x="0" y="3516"/>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4552" cy="499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41" tIns="48171" rIns="96341" bIns="48171" numCol="1" anchor="t" anchorCtr="0" compatLnSpc="1">
            <a:prstTxWarp prst="textNoShape">
              <a:avLst/>
            </a:prstTxWarp>
          </a:bodyPr>
          <a:lstStyle>
            <a:lvl1pPr>
              <a:defRPr sz="1300">
                <a:ea typeface="新細明體" pitchFamily="18" charset="-120"/>
              </a:defRPr>
            </a:lvl1pPr>
          </a:lstStyle>
          <a:p>
            <a:pPr>
              <a:defRPr/>
            </a:pPr>
            <a:endParaRPr lang="en-US" altLang="zh-TW" dirty="0"/>
          </a:p>
        </p:txBody>
      </p:sp>
      <p:sp>
        <p:nvSpPr>
          <p:cNvPr id="3075" name="Rectangle 3"/>
          <p:cNvSpPr>
            <a:spLocks noGrp="1" noChangeArrowheads="1"/>
          </p:cNvSpPr>
          <p:nvPr>
            <p:ph type="dt" idx="1"/>
          </p:nvPr>
        </p:nvSpPr>
        <p:spPr bwMode="auto">
          <a:xfrm>
            <a:off x="3888210" y="0"/>
            <a:ext cx="2974552" cy="499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41" tIns="48171" rIns="96341" bIns="48171" numCol="1" anchor="t" anchorCtr="0" compatLnSpc="1">
            <a:prstTxWarp prst="textNoShape">
              <a:avLst/>
            </a:prstTxWarp>
          </a:bodyPr>
          <a:lstStyle>
            <a:lvl1pPr algn="r">
              <a:defRPr sz="1300">
                <a:ea typeface="新細明體" pitchFamily="18" charset="-120"/>
              </a:defRPr>
            </a:lvl1pPr>
          </a:lstStyle>
          <a:p>
            <a:pPr>
              <a:defRPr/>
            </a:pPr>
            <a:endParaRPr lang="en-US" altLang="zh-TW" dirty="0"/>
          </a:p>
        </p:txBody>
      </p:sp>
      <p:sp>
        <p:nvSpPr>
          <p:cNvPr id="3076" name="Rectangle 4"/>
          <p:cNvSpPr>
            <a:spLocks noGrp="1" noRot="1" noChangeAspect="1" noChangeArrowheads="1" noTextEdit="1"/>
          </p:cNvSpPr>
          <p:nvPr>
            <p:ph type="sldImg" idx="2"/>
          </p:nvPr>
        </p:nvSpPr>
        <p:spPr bwMode="auto">
          <a:xfrm>
            <a:off x="2027238" y="749300"/>
            <a:ext cx="2809875" cy="374967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86435" y="4748332"/>
            <a:ext cx="5491480" cy="4498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41" tIns="48171" rIns="96341" bIns="48171"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078" name="Rectangle 6"/>
          <p:cNvSpPr>
            <a:spLocks noGrp="1" noChangeArrowheads="1"/>
          </p:cNvSpPr>
          <p:nvPr>
            <p:ph type="ftr" sz="quarter" idx="4"/>
          </p:nvPr>
        </p:nvSpPr>
        <p:spPr bwMode="auto">
          <a:xfrm>
            <a:off x="0" y="9494929"/>
            <a:ext cx="2974552" cy="499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41" tIns="48171" rIns="96341" bIns="48171" numCol="1" anchor="b" anchorCtr="0" compatLnSpc="1">
            <a:prstTxWarp prst="textNoShape">
              <a:avLst/>
            </a:prstTxWarp>
          </a:bodyPr>
          <a:lstStyle>
            <a:lvl1pPr>
              <a:defRPr sz="1300">
                <a:ea typeface="新細明體" pitchFamily="18" charset="-120"/>
              </a:defRPr>
            </a:lvl1pPr>
          </a:lstStyle>
          <a:p>
            <a:pPr>
              <a:defRPr/>
            </a:pPr>
            <a:endParaRPr lang="en-US" altLang="zh-TW" dirty="0"/>
          </a:p>
        </p:txBody>
      </p:sp>
      <p:sp>
        <p:nvSpPr>
          <p:cNvPr id="3079" name="Rectangle 7"/>
          <p:cNvSpPr>
            <a:spLocks noGrp="1" noChangeArrowheads="1"/>
          </p:cNvSpPr>
          <p:nvPr>
            <p:ph type="sldNum" sz="quarter" idx="5"/>
          </p:nvPr>
        </p:nvSpPr>
        <p:spPr bwMode="auto">
          <a:xfrm>
            <a:off x="3888210" y="9494929"/>
            <a:ext cx="2974552" cy="499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41" tIns="48171" rIns="96341" bIns="48171" numCol="1" anchor="b" anchorCtr="0" compatLnSpc="1">
            <a:prstTxWarp prst="textNoShape">
              <a:avLst/>
            </a:prstTxWarp>
          </a:bodyPr>
          <a:lstStyle>
            <a:lvl1pPr algn="r">
              <a:defRPr sz="1300">
                <a:ea typeface="新細明體" pitchFamily="18" charset="-120"/>
              </a:defRPr>
            </a:lvl1pPr>
          </a:lstStyle>
          <a:p>
            <a:pPr>
              <a:defRPr/>
            </a:pPr>
            <a:fld id="{98A35CA7-49D7-453A-BC82-5AD5E47BE6BC}" type="slidenum">
              <a:rPr lang="en-US" altLang="zh-TW"/>
              <a:pPr>
                <a:defRPr/>
              </a:pPr>
              <a:t>‹#›</a:t>
            </a:fld>
            <a:endParaRPr lang="en-US" altLang="zh-TW" dirty="0"/>
          </a:p>
        </p:txBody>
      </p:sp>
    </p:spTree>
    <p:extLst>
      <p:ext uri="{BB962C8B-B14F-4D97-AF65-F5344CB8AC3E}">
        <p14:creationId xmlns:p14="http://schemas.microsoft.com/office/powerpoint/2010/main" xmlns="" val="794505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spcBef>
                <a:spcPct val="30000"/>
              </a:spcBef>
              <a:defRPr kumimoji="1" sz="1300">
                <a:solidFill>
                  <a:schemeClr val="tx1"/>
                </a:solidFill>
                <a:latin typeface="Arial" charset="0"/>
                <a:ea typeface="新細明體" pitchFamily="18" charset="-120"/>
              </a:defRPr>
            </a:lvl1pPr>
            <a:lvl2pPr marL="782772" indent="-301066" eaLnBrk="0" hangingPunct="0">
              <a:spcBef>
                <a:spcPct val="30000"/>
              </a:spcBef>
              <a:defRPr kumimoji="1" sz="1300">
                <a:solidFill>
                  <a:schemeClr val="tx1"/>
                </a:solidFill>
                <a:latin typeface="Arial" charset="0"/>
                <a:ea typeface="新細明體" pitchFamily="18" charset="-120"/>
              </a:defRPr>
            </a:lvl2pPr>
            <a:lvl3pPr marL="1204265" indent="-240853" eaLnBrk="0" hangingPunct="0">
              <a:spcBef>
                <a:spcPct val="30000"/>
              </a:spcBef>
              <a:defRPr kumimoji="1" sz="1300">
                <a:solidFill>
                  <a:schemeClr val="tx1"/>
                </a:solidFill>
                <a:latin typeface="Arial" charset="0"/>
                <a:ea typeface="新細明體" pitchFamily="18" charset="-120"/>
              </a:defRPr>
            </a:lvl3pPr>
            <a:lvl4pPr marL="1685971" indent="-240853" eaLnBrk="0" hangingPunct="0">
              <a:spcBef>
                <a:spcPct val="30000"/>
              </a:spcBef>
              <a:defRPr kumimoji="1" sz="1300">
                <a:solidFill>
                  <a:schemeClr val="tx1"/>
                </a:solidFill>
                <a:latin typeface="Arial" charset="0"/>
                <a:ea typeface="新細明體" pitchFamily="18" charset="-120"/>
              </a:defRPr>
            </a:lvl4pPr>
            <a:lvl5pPr marL="2167677" indent="-240853" eaLnBrk="0" hangingPunct="0">
              <a:spcBef>
                <a:spcPct val="30000"/>
              </a:spcBef>
              <a:defRPr kumimoji="1" sz="1300">
                <a:solidFill>
                  <a:schemeClr val="tx1"/>
                </a:solidFill>
                <a:latin typeface="Arial" charset="0"/>
                <a:ea typeface="新細明體" pitchFamily="18" charset="-120"/>
              </a:defRPr>
            </a:lvl5pPr>
            <a:lvl6pPr marL="2649383" indent="-240853" eaLnBrk="0" fontAlgn="base" hangingPunct="0">
              <a:spcBef>
                <a:spcPct val="30000"/>
              </a:spcBef>
              <a:spcAft>
                <a:spcPct val="0"/>
              </a:spcAft>
              <a:defRPr kumimoji="1" sz="1300">
                <a:solidFill>
                  <a:schemeClr val="tx1"/>
                </a:solidFill>
                <a:latin typeface="Arial" charset="0"/>
                <a:ea typeface="新細明體" pitchFamily="18" charset="-120"/>
              </a:defRPr>
            </a:lvl6pPr>
            <a:lvl7pPr marL="3131088" indent="-240853" eaLnBrk="0" fontAlgn="base" hangingPunct="0">
              <a:spcBef>
                <a:spcPct val="30000"/>
              </a:spcBef>
              <a:spcAft>
                <a:spcPct val="0"/>
              </a:spcAft>
              <a:defRPr kumimoji="1" sz="1300">
                <a:solidFill>
                  <a:schemeClr val="tx1"/>
                </a:solidFill>
                <a:latin typeface="Arial" charset="0"/>
                <a:ea typeface="新細明體" pitchFamily="18" charset="-120"/>
              </a:defRPr>
            </a:lvl7pPr>
            <a:lvl8pPr marL="3612794" indent="-240853" eaLnBrk="0" fontAlgn="base" hangingPunct="0">
              <a:spcBef>
                <a:spcPct val="30000"/>
              </a:spcBef>
              <a:spcAft>
                <a:spcPct val="0"/>
              </a:spcAft>
              <a:defRPr kumimoji="1" sz="1300">
                <a:solidFill>
                  <a:schemeClr val="tx1"/>
                </a:solidFill>
                <a:latin typeface="Arial" charset="0"/>
                <a:ea typeface="新細明體" pitchFamily="18" charset="-120"/>
              </a:defRPr>
            </a:lvl8pPr>
            <a:lvl9pPr marL="4094500" indent="-240853" eaLnBrk="0" fontAlgn="base" hangingPunct="0">
              <a:spcBef>
                <a:spcPct val="30000"/>
              </a:spcBef>
              <a:spcAft>
                <a:spcPct val="0"/>
              </a:spcAft>
              <a:defRPr kumimoji="1" sz="1300">
                <a:solidFill>
                  <a:schemeClr val="tx1"/>
                </a:solidFill>
                <a:latin typeface="Arial" charset="0"/>
                <a:ea typeface="新細明體" pitchFamily="18" charset="-120"/>
              </a:defRPr>
            </a:lvl9pPr>
          </a:lstStyle>
          <a:p>
            <a:pPr eaLnBrk="1" hangingPunct="1">
              <a:spcBef>
                <a:spcPct val="0"/>
              </a:spcBef>
            </a:pPr>
            <a:fld id="{99AB953B-A955-43B4-AEC1-F866AB5CE94F}" type="slidenum">
              <a:rPr lang="en-US" altLang="zh-TW" smtClean="0"/>
              <a:pPr eaLnBrk="1" hangingPunct="1">
                <a:spcBef>
                  <a:spcPct val="0"/>
                </a:spcBef>
              </a:pPr>
              <a:t>1</a:t>
            </a:fld>
            <a:endParaRPr lang="en-US" altLang="zh-TW"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TW" altLang="zh-TW"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430463" y="13422313"/>
            <a:ext cx="27543125" cy="9259887"/>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4860925" y="24482425"/>
            <a:ext cx="22682200" cy="11042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F25CDAA4-D55A-49BD-BA81-FBEDA5B6F7C4}" type="slidenum">
              <a:rPr lang="en-US" altLang="zh-TW"/>
              <a:pPr>
                <a:defRPr/>
              </a:pPr>
              <a:t>‹#›</a:t>
            </a:fld>
            <a:endParaRPr lang="en-US" altLang="zh-TW" dirty="0"/>
          </a:p>
        </p:txBody>
      </p:sp>
    </p:spTree>
    <p:extLst>
      <p:ext uri="{BB962C8B-B14F-4D97-AF65-F5344CB8AC3E}">
        <p14:creationId xmlns:p14="http://schemas.microsoft.com/office/powerpoint/2010/main" xmlns="" val="105386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73B2B129-3D53-416C-8C42-633F2E33497F}" type="slidenum">
              <a:rPr lang="en-US" altLang="zh-TW"/>
              <a:pPr>
                <a:defRPr/>
              </a:pPr>
              <a:t>‹#›</a:t>
            </a:fld>
            <a:endParaRPr lang="en-US" altLang="zh-TW" dirty="0"/>
          </a:p>
        </p:txBody>
      </p:sp>
    </p:spTree>
    <p:extLst>
      <p:ext uri="{BB962C8B-B14F-4D97-AF65-F5344CB8AC3E}">
        <p14:creationId xmlns:p14="http://schemas.microsoft.com/office/powerpoint/2010/main" xmlns="" val="288558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23493413" y="1730375"/>
            <a:ext cx="7289800" cy="368649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620838" y="1730375"/>
            <a:ext cx="21720175" cy="368649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917084D3-C2C7-4ED2-A494-0E891EFA6CF5}" type="slidenum">
              <a:rPr lang="en-US" altLang="zh-TW"/>
              <a:pPr>
                <a:defRPr/>
              </a:pPr>
              <a:t>‹#›</a:t>
            </a:fld>
            <a:endParaRPr lang="en-US" altLang="zh-TW" dirty="0"/>
          </a:p>
        </p:txBody>
      </p:sp>
    </p:spTree>
    <p:extLst>
      <p:ext uri="{BB962C8B-B14F-4D97-AF65-F5344CB8AC3E}">
        <p14:creationId xmlns:p14="http://schemas.microsoft.com/office/powerpoint/2010/main" xmlns="" val="61762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2DA79751-08C1-4D12-99F4-4FD3548B8BB4}" type="slidenum">
              <a:rPr lang="en-US" altLang="zh-TW"/>
              <a:pPr>
                <a:defRPr/>
              </a:pPr>
              <a:t>‹#›</a:t>
            </a:fld>
            <a:endParaRPr lang="en-US" altLang="zh-TW" dirty="0"/>
          </a:p>
        </p:txBody>
      </p:sp>
    </p:spTree>
    <p:extLst>
      <p:ext uri="{BB962C8B-B14F-4D97-AF65-F5344CB8AC3E}">
        <p14:creationId xmlns:p14="http://schemas.microsoft.com/office/powerpoint/2010/main" xmlns="" val="25781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2559050" y="27763788"/>
            <a:ext cx="27544713" cy="8580437"/>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2559050" y="18311813"/>
            <a:ext cx="27544713" cy="9451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88C91496-C72B-480E-800A-1B5189E81AE1}" type="slidenum">
              <a:rPr lang="en-US" altLang="zh-TW"/>
              <a:pPr>
                <a:defRPr/>
              </a:pPr>
              <a:t>‹#›</a:t>
            </a:fld>
            <a:endParaRPr lang="en-US" altLang="zh-TW" dirty="0"/>
          </a:p>
        </p:txBody>
      </p:sp>
    </p:spTree>
    <p:extLst>
      <p:ext uri="{BB962C8B-B14F-4D97-AF65-F5344CB8AC3E}">
        <p14:creationId xmlns:p14="http://schemas.microsoft.com/office/powerpoint/2010/main" xmlns="" val="323359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620838" y="10080625"/>
            <a:ext cx="14504987"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16278225" y="10080625"/>
            <a:ext cx="14504988"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B8FA45CD-7C04-4039-9ED8-F5AA1E143B0D}" type="slidenum">
              <a:rPr lang="en-US" altLang="zh-TW"/>
              <a:pPr>
                <a:defRPr/>
              </a:pPr>
              <a:t>‹#›</a:t>
            </a:fld>
            <a:endParaRPr lang="en-US" altLang="zh-TW" dirty="0"/>
          </a:p>
        </p:txBody>
      </p:sp>
    </p:spTree>
    <p:extLst>
      <p:ext uri="{BB962C8B-B14F-4D97-AF65-F5344CB8AC3E}">
        <p14:creationId xmlns:p14="http://schemas.microsoft.com/office/powerpoint/2010/main" xmlns="" val="99486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620838" y="9671050"/>
            <a:ext cx="1431607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620838" y="13701713"/>
            <a:ext cx="1431607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16460788" y="9671050"/>
            <a:ext cx="1432242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16460788" y="13701713"/>
            <a:ext cx="1432242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a:ln/>
        </p:spPr>
        <p:txBody>
          <a:bodyPr/>
          <a:lstStyle>
            <a:lvl1pPr>
              <a:defRPr/>
            </a:lvl1pPr>
          </a:lstStyle>
          <a:p>
            <a:pPr>
              <a:defRPr/>
            </a:pPr>
            <a:fld id="{C095FBA4-3B68-455D-8ABF-46879D186826}" type="slidenum">
              <a:rPr lang="en-US" altLang="zh-TW"/>
              <a:pPr>
                <a:defRPr/>
              </a:pPr>
              <a:t>‹#›</a:t>
            </a:fld>
            <a:endParaRPr lang="en-US" altLang="zh-TW" dirty="0"/>
          </a:p>
        </p:txBody>
      </p:sp>
    </p:spTree>
    <p:extLst>
      <p:ext uri="{BB962C8B-B14F-4D97-AF65-F5344CB8AC3E}">
        <p14:creationId xmlns:p14="http://schemas.microsoft.com/office/powerpoint/2010/main" xmlns="" val="11196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a:ln/>
        </p:spPr>
        <p:txBody>
          <a:bodyPr/>
          <a:lstStyle>
            <a:lvl1pPr>
              <a:defRPr/>
            </a:lvl1pPr>
          </a:lstStyle>
          <a:p>
            <a:pPr>
              <a:defRPr/>
            </a:pPr>
            <a:fld id="{EC0FB782-D153-4756-9F3E-166C31429E3C}" type="slidenum">
              <a:rPr lang="en-US" altLang="zh-TW"/>
              <a:pPr>
                <a:defRPr/>
              </a:pPr>
              <a:t>‹#›</a:t>
            </a:fld>
            <a:endParaRPr lang="en-US" altLang="zh-TW" dirty="0"/>
          </a:p>
        </p:txBody>
      </p:sp>
    </p:spTree>
    <p:extLst>
      <p:ext uri="{BB962C8B-B14F-4D97-AF65-F5344CB8AC3E}">
        <p14:creationId xmlns:p14="http://schemas.microsoft.com/office/powerpoint/2010/main" xmlns="" val="1432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a:ln/>
        </p:spPr>
        <p:txBody>
          <a:bodyPr/>
          <a:lstStyle>
            <a:lvl1pPr>
              <a:defRPr/>
            </a:lvl1pPr>
          </a:lstStyle>
          <a:p>
            <a:pPr>
              <a:defRPr/>
            </a:pPr>
            <a:fld id="{F2CCF7D5-9E55-45A3-A53A-CD00293A0ECA}" type="slidenum">
              <a:rPr lang="en-US" altLang="zh-TW"/>
              <a:pPr>
                <a:defRPr/>
              </a:pPr>
              <a:t>‹#›</a:t>
            </a:fld>
            <a:endParaRPr lang="en-US" altLang="zh-TW" dirty="0"/>
          </a:p>
        </p:txBody>
      </p:sp>
    </p:spTree>
    <p:extLst>
      <p:ext uri="{BB962C8B-B14F-4D97-AF65-F5344CB8AC3E}">
        <p14:creationId xmlns:p14="http://schemas.microsoft.com/office/powerpoint/2010/main" xmlns="" val="226538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620838" y="1720850"/>
            <a:ext cx="10660062" cy="7319963"/>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12669838" y="1720850"/>
            <a:ext cx="18113375" cy="36874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1620838" y="9040813"/>
            <a:ext cx="10660062" cy="29554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57DDC350-83F7-404C-83E3-F56928B0EACA}" type="slidenum">
              <a:rPr lang="en-US" altLang="zh-TW"/>
              <a:pPr>
                <a:defRPr/>
              </a:pPr>
              <a:t>‹#›</a:t>
            </a:fld>
            <a:endParaRPr lang="en-US" altLang="zh-TW" dirty="0"/>
          </a:p>
        </p:txBody>
      </p:sp>
    </p:spTree>
    <p:extLst>
      <p:ext uri="{BB962C8B-B14F-4D97-AF65-F5344CB8AC3E}">
        <p14:creationId xmlns:p14="http://schemas.microsoft.com/office/powerpoint/2010/main" xmlns="" val="399444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51588" y="30243463"/>
            <a:ext cx="19442112" cy="3570287"/>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6351588" y="3860800"/>
            <a:ext cx="19442112" cy="259222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51588" y="33813750"/>
            <a:ext cx="19442112" cy="5070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A799815C-5586-49B7-A305-C9F9E0E894BE}" type="slidenum">
              <a:rPr lang="en-US" altLang="zh-TW"/>
              <a:pPr>
                <a:defRPr/>
              </a:pPr>
              <a:t>‹#›</a:t>
            </a:fld>
            <a:endParaRPr lang="en-US" altLang="zh-TW" dirty="0"/>
          </a:p>
        </p:txBody>
      </p:sp>
    </p:spTree>
    <p:extLst>
      <p:ext uri="{BB962C8B-B14F-4D97-AF65-F5344CB8AC3E}">
        <p14:creationId xmlns:p14="http://schemas.microsoft.com/office/powerpoint/2010/main" xmlns="" val="135067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1730375"/>
            <a:ext cx="29162375" cy="7200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2054" tIns="216027" rIns="432054" bIns="216027"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620838" y="10080625"/>
            <a:ext cx="29162375" cy="28514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1620838" y="39344600"/>
            <a:ext cx="7559675" cy="300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defTabSz="4321175">
              <a:defRPr sz="6600">
                <a:ea typeface="新細明體" pitchFamily="18" charset="-120"/>
              </a:defRPr>
            </a:lvl1pPr>
          </a:lstStyle>
          <a:p>
            <a:pPr>
              <a:defRPr/>
            </a:pPr>
            <a:endParaRPr lang="en-US" altLang="zh-TW" dirty="0"/>
          </a:p>
        </p:txBody>
      </p:sp>
      <p:sp>
        <p:nvSpPr>
          <p:cNvPr id="1029" name="Rectangle 5"/>
          <p:cNvSpPr>
            <a:spLocks noGrp="1" noChangeArrowheads="1"/>
          </p:cNvSpPr>
          <p:nvPr>
            <p:ph type="ftr" sz="quarter" idx="3"/>
          </p:nvPr>
        </p:nvSpPr>
        <p:spPr bwMode="auto">
          <a:xfrm>
            <a:off x="11071225" y="39344600"/>
            <a:ext cx="10261600" cy="300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ctr" defTabSz="4321175">
              <a:defRPr sz="6600">
                <a:ea typeface="新細明體" pitchFamily="18" charset="-120"/>
              </a:defRPr>
            </a:lvl1pPr>
          </a:lstStyle>
          <a:p>
            <a:pPr>
              <a:defRPr/>
            </a:pPr>
            <a:endParaRPr lang="en-US" altLang="zh-TW" dirty="0"/>
          </a:p>
        </p:txBody>
      </p:sp>
      <p:sp>
        <p:nvSpPr>
          <p:cNvPr id="1030" name="Rectangle 6"/>
          <p:cNvSpPr>
            <a:spLocks noGrp="1" noChangeArrowheads="1"/>
          </p:cNvSpPr>
          <p:nvPr>
            <p:ph type="sldNum" sz="quarter" idx="4"/>
          </p:nvPr>
        </p:nvSpPr>
        <p:spPr bwMode="auto">
          <a:xfrm>
            <a:off x="23223538" y="39344600"/>
            <a:ext cx="7559675" cy="300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r" defTabSz="4321175">
              <a:defRPr sz="6600">
                <a:ea typeface="新細明體" pitchFamily="18" charset="-120"/>
              </a:defRPr>
            </a:lvl1pPr>
          </a:lstStyle>
          <a:p>
            <a:pPr>
              <a:defRPr/>
            </a:pPr>
            <a:fld id="{07C25675-CCE3-4653-85A1-3736C18E2CE4}"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1175" rtl="0" eaLnBrk="0" fontAlgn="base" hangingPunct="0">
        <a:spcBef>
          <a:spcPct val="0"/>
        </a:spcBef>
        <a:spcAft>
          <a:spcPct val="0"/>
        </a:spcAft>
        <a:defRPr kumimoji="1" sz="20800">
          <a:solidFill>
            <a:schemeClr val="tx2"/>
          </a:solidFill>
          <a:latin typeface="+mj-lt"/>
          <a:ea typeface="+mj-ea"/>
          <a:cs typeface="+mj-cs"/>
        </a:defRPr>
      </a:lvl1pPr>
      <a:lvl2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2pPr>
      <a:lvl3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3pPr>
      <a:lvl4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4pPr>
      <a:lvl5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5pPr>
      <a:lvl6pPr marL="457200" algn="ctr" defTabSz="4321175" rtl="0" fontAlgn="base">
        <a:spcBef>
          <a:spcPct val="0"/>
        </a:spcBef>
        <a:spcAft>
          <a:spcPct val="0"/>
        </a:spcAft>
        <a:defRPr kumimoji="1" sz="20800">
          <a:solidFill>
            <a:schemeClr val="tx2"/>
          </a:solidFill>
          <a:latin typeface="Arial" charset="0"/>
          <a:ea typeface="新細明體" pitchFamily="18" charset="-120"/>
        </a:defRPr>
      </a:lvl6pPr>
      <a:lvl7pPr marL="914400" algn="ctr" defTabSz="4321175" rtl="0" fontAlgn="base">
        <a:spcBef>
          <a:spcPct val="0"/>
        </a:spcBef>
        <a:spcAft>
          <a:spcPct val="0"/>
        </a:spcAft>
        <a:defRPr kumimoji="1" sz="20800">
          <a:solidFill>
            <a:schemeClr val="tx2"/>
          </a:solidFill>
          <a:latin typeface="Arial" charset="0"/>
          <a:ea typeface="新細明體" pitchFamily="18" charset="-120"/>
        </a:defRPr>
      </a:lvl7pPr>
      <a:lvl8pPr marL="1371600" algn="ctr" defTabSz="4321175" rtl="0" fontAlgn="base">
        <a:spcBef>
          <a:spcPct val="0"/>
        </a:spcBef>
        <a:spcAft>
          <a:spcPct val="0"/>
        </a:spcAft>
        <a:defRPr kumimoji="1" sz="20800">
          <a:solidFill>
            <a:schemeClr val="tx2"/>
          </a:solidFill>
          <a:latin typeface="Arial" charset="0"/>
          <a:ea typeface="新細明體" pitchFamily="18" charset="-120"/>
        </a:defRPr>
      </a:lvl8pPr>
      <a:lvl9pPr marL="1828800" algn="ctr" defTabSz="4321175" rtl="0" fontAlgn="base">
        <a:spcBef>
          <a:spcPct val="0"/>
        </a:spcBef>
        <a:spcAft>
          <a:spcPct val="0"/>
        </a:spcAft>
        <a:defRPr kumimoji="1" sz="20800">
          <a:solidFill>
            <a:schemeClr val="tx2"/>
          </a:solidFill>
          <a:latin typeface="Arial" charset="0"/>
          <a:ea typeface="新細明體" pitchFamily="18" charset="-120"/>
        </a:defRPr>
      </a:lvl9pPr>
    </p:titleStyle>
    <p:bodyStyle>
      <a:lvl1pPr marL="1620838" indent="-1620838" algn="l" defTabSz="4321175" rtl="0" eaLnBrk="0" fontAlgn="base" hangingPunct="0">
        <a:spcBef>
          <a:spcPct val="20000"/>
        </a:spcBef>
        <a:spcAft>
          <a:spcPct val="0"/>
        </a:spcAft>
        <a:buChar char="•"/>
        <a:defRPr kumimoji="1" sz="15100">
          <a:solidFill>
            <a:schemeClr val="tx1"/>
          </a:solidFill>
          <a:latin typeface="+mn-lt"/>
          <a:ea typeface="+mn-ea"/>
          <a:cs typeface="+mn-cs"/>
        </a:defRPr>
      </a:lvl1pPr>
      <a:lvl2pPr marL="3509963" indent="-1349375" algn="l" defTabSz="4321175" rtl="0" eaLnBrk="0" fontAlgn="base" hangingPunct="0">
        <a:spcBef>
          <a:spcPct val="20000"/>
        </a:spcBef>
        <a:spcAft>
          <a:spcPct val="0"/>
        </a:spcAft>
        <a:buChar char="–"/>
        <a:defRPr kumimoji="1" sz="13200">
          <a:solidFill>
            <a:schemeClr val="tx1"/>
          </a:solidFill>
          <a:latin typeface="+mn-lt"/>
          <a:ea typeface="+mn-ea"/>
        </a:defRPr>
      </a:lvl2pPr>
      <a:lvl3pPr marL="5400675" indent="-1079500" algn="l" defTabSz="4321175" rtl="0" eaLnBrk="0" fontAlgn="base" hangingPunct="0">
        <a:spcBef>
          <a:spcPct val="20000"/>
        </a:spcBef>
        <a:spcAft>
          <a:spcPct val="0"/>
        </a:spcAft>
        <a:buChar char="•"/>
        <a:defRPr kumimoji="1" sz="11300">
          <a:solidFill>
            <a:schemeClr val="tx1"/>
          </a:solidFill>
          <a:latin typeface="+mn-lt"/>
          <a:ea typeface="+mn-ea"/>
        </a:defRPr>
      </a:lvl3pPr>
      <a:lvl4pPr marL="7561263" indent="-1081088" algn="l" defTabSz="4321175" rtl="0" eaLnBrk="0" fontAlgn="base" hangingPunct="0">
        <a:spcBef>
          <a:spcPct val="20000"/>
        </a:spcBef>
        <a:spcAft>
          <a:spcPct val="0"/>
        </a:spcAft>
        <a:buChar char="–"/>
        <a:defRPr kumimoji="1" sz="9500">
          <a:solidFill>
            <a:schemeClr val="tx1"/>
          </a:solidFill>
          <a:latin typeface="+mn-lt"/>
          <a:ea typeface="+mn-ea"/>
        </a:defRPr>
      </a:lvl4pPr>
      <a:lvl5pPr marL="9721850" indent="-1081088" algn="l" defTabSz="4321175" rtl="0" eaLnBrk="0" fontAlgn="base" hangingPunct="0">
        <a:spcBef>
          <a:spcPct val="20000"/>
        </a:spcBef>
        <a:spcAft>
          <a:spcPct val="0"/>
        </a:spcAft>
        <a:buChar char="»"/>
        <a:defRPr kumimoji="1" sz="9500">
          <a:solidFill>
            <a:schemeClr val="tx1"/>
          </a:solidFill>
          <a:latin typeface="+mn-lt"/>
          <a:ea typeface="+mn-ea"/>
        </a:defRPr>
      </a:lvl5pPr>
      <a:lvl6pPr marL="10179050" indent="-1081088" algn="l" defTabSz="4321175" rtl="0" fontAlgn="base">
        <a:spcBef>
          <a:spcPct val="20000"/>
        </a:spcBef>
        <a:spcAft>
          <a:spcPct val="0"/>
        </a:spcAft>
        <a:buChar char="»"/>
        <a:defRPr kumimoji="1" sz="9500">
          <a:solidFill>
            <a:schemeClr val="tx1"/>
          </a:solidFill>
          <a:latin typeface="+mn-lt"/>
          <a:ea typeface="+mn-ea"/>
        </a:defRPr>
      </a:lvl6pPr>
      <a:lvl7pPr marL="10636250" indent="-1081088" algn="l" defTabSz="4321175" rtl="0" fontAlgn="base">
        <a:spcBef>
          <a:spcPct val="20000"/>
        </a:spcBef>
        <a:spcAft>
          <a:spcPct val="0"/>
        </a:spcAft>
        <a:buChar char="»"/>
        <a:defRPr kumimoji="1" sz="9500">
          <a:solidFill>
            <a:schemeClr val="tx1"/>
          </a:solidFill>
          <a:latin typeface="+mn-lt"/>
          <a:ea typeface="+mn-ea"/>
        </a:defRPr>
      </a:lvl7pPr>
      <a:lvl8pPr marL="11093450" indent="-1081088" algn="l" defTabSz="4321175" rtl="0" fontAlgn="base">
        <a:spcBef>
          <a:spcPct val="20000"/>
        </a:spcBef>
        <a:spcAft>
          <a:spcPct val="0"/>
        </a:spcAft>
        <a:buChar char="»"/>
        <a:defRPr kumimoji="1" sz="9500">
          <a:solidFill>
            <a:schemeClr val="tx1"/>
          </a:solidFill>
          <a:latin typeface="+mn-lt"/>
          <a:ea typeface="+mn-ea"/>
        </a:defRPr>
      </a:lvl8pPr>
      <a:lvl9pPr marL="11550650" indent="-1081088" algn="l" defTabSz="4321175" rtl="0" fontAlgn="base">
        <a:spcBef>
          <a:spcPct val="20000"/>
        </a:spcBef>
        <a:spcAft>
          <a:spcPct val="0"/>
        </a:spcAft>
        <a:buChar char="»"/>
        <a:defRPr kumimoji="1" sz="95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p:txBody>
          <a:bodyPr/>
          <a:lstStyle/>
          <a:p>
            <a:pPr eaLnBrk="1" hangingPunct="1"/>
            <a:endParaRPr lang="zh-TW" altLang="zh-TW" dirty="0" smtClean="0"/>
          </a:p>
        </p:txBody>
      </p:sp>
      <p:pic>
        <p:nvPicPr>
          <p:cNvPr id="2052" name="Picture 4" descr="發明展底圖海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8943" y="8375"/>
            <a:ext cx="32404050" cy="4320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文字方塊 49"/>
          <p:cNvSpPr txBox="1">
            <a:spLocks noChangeArrowheads="1"/>
          </p:cNvSpPr>
          <p:nvPr/>
        </p:nvSpPr>
        <p:spPr bwMode="auto">
          <a:xfrm>
            <a:off x="3353478" y="41937425"/>
            <a:ext cx="246253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eaLnBrk="1" hangingPunct="1">
              <a:spcBef>
                <a:spcPct val="0"/>
              </a:spcBef>
              <a:buFontTx/>
              <a:buNone/>
            </a:pPr>
            <a:r>
              <a:rPr lang="zh-TW" altLang="en-US" sz="6000" dirty="0">
                <a:solidFill>
                  <a:schemeClr val="bg1"/>
                </a:solidFill>
                <a:latin typeface="Times New Roman" pitchFamily="18" charset="0"/>
                <a:ea typeface="標楷體" pitchFamily="65" charset="-120"/>
                <a:cs typeface="Times New Roman" pitchFamily="18" charset="0"/>
              </a:rPr>
              <a:t>中原大學產學經營暨專利技轉中心 </a:t>
            </a:r>
            <a:r>
              <a:rPr lang="en-US" altLang="zh-TW" sz="6000" dirty="0">
                <a:solidFill>
                  <a:schemeClr val="bg1"/>
                </a:solidFill>
                <a:latin typeface="Times New Roman" pitchFamily="18" charset="0"/>
                <a:ea typeface="標楷體" pitchFamily="65" charset="-120"/>
                <a:cs typeface="Times New Roman" pitchFamily="18" charset="0"/>
              </a:rPr>
              <a:t>TEL</a:t>
            </a:r>
            <a:r>
              <a:rPr lang="zh-TW" altLang="en-US" sz="6000" dirty="0">
                <a:solidFill>
                  <a:schemeClr val="bg1"/>
                </a:solidFill>
                <a:latin typeface="Times New Roman" pitchFamily="18" charset="0"/>
                <a:ea typeface="標楷體" pitchFamily="65" charset="-120"/>
                <a:cs typeface="Times New Roman" pitchFamily="18" charset="0"/>
              </a:rPr>
              <a:t>：</a:t>
            </a:r>
            <a:r>
              <a:rPr lang="en-US" altLang="zh-TW" sz="6000" dirty="0" smtClean="0">
                <a:solidFill>
                  <a:schemeClr val="bg1"/>
                </a:solidFill>
                <a:latin typeface="Times New Roman" pitchFamily="18" charset="0"/>
                <a:ea typeface="標楷體" pitchFamily="65" charset="-120"/>
                <a:cs typeface="Times New Roman" pitchFamily="18" charset="0"/>
              </a:rPr>
              <a:t>03-2651831~4 </a:t>
            </a:r>
            <a:r>
              <a:rPr lang="en-US" altLang="zh-TW" sz="6000" dirty="0">
                <a:solidFill>
                  <a:schemeClr val="bg1"/>
                </a:solidFill>
                <a:latin typeface="Times New Roman" pitchFamily="18" charset="0"/>
                <a:ea typeface="標楷體" pitchFamily="65" charset="-120"/>
                <a:cs typeface="Times New Roman" pitchFamily="18" charset="0"/>
              </a:rPr>
              <a:t>FAX</a:t>
            </a:r>
            <a:r>
              <a:rPr lang="zh-TW" altLang="en-US" sz="6000" dirty="0" smtClean="0">
                <a:solidFill>
                  <a:schemeClr val="bg1"/>
                </a:solidFill>
                <a:latin typeface="Times New Roman" pitchFamily="18" charset="0"/>
                <a:ea typeface="標楷體" pitchFamily="65" charset="-120"/>
                <a:cs typeface="Times New Roman" pitchFamily="18" charset="0"/>
              </a:rPr>
              <a:t>：</a:t>
            </a:r>
            <a:r>
              <a:rPr lang="en-US" altLang="zh-TW" sz="6000" dirty="0" smtClean="0">
                <a:solidFill>
                  <a:schemeClr val="bg1"/>
                </a:solidFill>
                <a:latin typeface="Times New Roman" pitchFamily="18" charset="0"/>
                <a:ea typeface="標楷體" pitchFamily="65" charset="-120"/>
                <a:cs typeface="Times New Roman" pitchFamily="18" charset="0"/>
              </a:rPr>
              <a:t>03-2651809</a:t>
            </a:r>
            <a:endParaRPr lang="en-US" altLang="zh-TW" sz="6000" dirty="0">
              <a:solidFill>
                <a:schemeClr val="bg1"/>
              </a:solidFill>
              <a:latin typeface="Times New Roman" pitchFamily="18" charset="0"/>
              <a:ea typeface="標楷體" pitchFamily="65" charset="-120"/>
              <a:cs typeface="Times New Roman" pitchFamily="18" charset="0"/>
            </a:endParaRPr>
          </a:p>
        </p:txBody>
      </p:sp>
      <p:sp>
        <p:nvSpPr>
          <p:cNvPr id="2054" name="Rectangle 12"/>
          <p:cNvSpPr>
            <a:spLocks noChangeArrowheads="1"/>
          </p:cNvSpPr>
          <p:nvPr/>
        </p:nvSpPr>
        <p:spPr bwMode="auto">
          <a:xfrm>
            <a:off x="5689600" y="1523525"/>
            <a:ext cx="26426193"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algn="ctr" eaLnBrk="1" hangingPunct="1">
              <a:spcBef>
                <a:spcPct val="0"/>
              </a:spcBef>
              <a:buFontTx/>
              <a:buNone/>
            </a:pPr>
            <a:r>
              <a:rPr lang="zh-TW" altLang="en-US" sz="8000" dirty="0" smtClean="0">
                <a:solidFill>
                  <a:schemeClr val="bg1"/>
                </a:solidFill>
                <a:latin typeface="標楷體" pitchFamily="65" charset="-120"/>
                <a:ea typeface="標楷體" pitchFamily="65" charset="-120"/>
              </a:rPr>
              <a:t>線性壓電馬達及其滑台傳動系統</a:t>
            </a:r>
            <a:endParaRPr lang="zh-TW" altLang="en-US" sz="8000" b="1" dirty="0">
              <a:solidFill>
                <a:schemeClr val="bg1"/>
              </a:solidFill>
              <a:latin typeface="標楷體" pitchFamily="65" charset="-120"/>
              <a:ea typeface="標楷體" pitchFamily="65" charset="-120"/>
            </a:endParaRPr>
          </a:p>
        </p:txBody>
      </p:sp>
      <p:sp>
        <p:nvSpPr>
          <p:cNvPr id="2055" name="Rectangle 13"/>
          <p:cNvSpPr>
            <a:spLocks noChangeArrowheads="1"/>
          </p:cNvSpPr>
          <p:nvPr/>
        </p:nvSpPr>
        <p:spPr bwMode="auto">
          <a:xfrm>
            <a:off x="5688857" y="3045886"/>
            <a:ext cx="26426936"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algn="ctr" eaLnBrk="1" hangingPunct="1">
              <a:spcBef>
                <a:spcPct val="0"/>
              </a:spcBef>
              <a:buFontTx/>
              <a:buNone/>
            </a:pPr>
            <a:r>
              <a:rPr lang="en-US" altLang="zh-TW" sz="8000" b="1" i="1" dirty="0" smtClean="0">
                <a:solidFill>
                  <a:schemeClr val="bg1"/>
                </a:solidFill>
                <a:latin typeface="Times New Roman" panose="02020603050405020304" pitchFamily="18" charset="0"/>
                <a:cs typeface="Times New Roman" panose="02020603050405020304" pitchFamily="18" charset="0"/>
              </a:rPr>
              <a:t>Linear Piezoelectric Motor And Slider Drive System Thereof</a:t>
            </a:r>
            <a:endParaRPr lang="en-US" altLang="zh-TW" sz="8000" b="1" i="1" dirty="0">
              <a:solidFill>
                <a:schemeClr val="bg1"/>
              </a:solidFill>
              <a:latin typeface="Times New Roman" panose="02020603050405020304" pitchFamily="18" charset="0"/>
              <a:cs typeface="Times New Roman" panose="02020603050405020304" pitchFamily="18" charset="0"/>
            </a:endParaRPr>
          </a:p>
        </p:txBody>
      </p:sp>
      <p:sp>
        <p:nvSpPr>
          <p:cNvPr id="2056" name="Rectangle 14"/>
          <p:cNvSpPr>
            <a:spLocks noChangeArrowheads="1"/>
          </p:cNvSpPr>
          <p:nvPr/>
        </p:nvSpPr>
        <p:spPr bwMode="auto">
          <a:xfrm>
            <a:off x="751282" y="5896234"/>
            <a:ext cx="436151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eaLnBrk="1" hangingPunct="1">
              <a:spcBef>
                <a:spcPct val="0"/>
              </a:spcBef>
              <a:buSzPct val="50000"/>
              <a:buFont typeface="Wingdings" pitchFamily="2" charset="2"/>
              <a:buChar char="l"/>
            </a:pPr>
            <a:r>
              <a:rPr lang="en-US" altLang="zh-TW" sz="6000" b="1" dirty="0">
                <a:solidFill>
                  <a:srgbClr val="FF0000"/>
                </a:solidFill>
                <a:ea typeface="標楷體" pitchFamily="65" charset="-120"/>
              </a:rPr>
              <a:t> </a:t>
            </a:r>
            <a:r>
              <a:rPr lang="zh-TW" altLang="en-US" sz="6000" b="1" dirty="0">
                <a:solidFill>
                  <a:srgbClr val="FF0000"/>
                </a:solidFill>
                <a:ea typeface="標楷體" pitchFamily="65" charset="-120"/>
              </a:rPr>
              <a:t>作品簡介</a:t>
            </a:r>
            <a:r>
              <a:rPr lang="zh-TW" altLang="en-US" sz="6000" dirty="0">
                <a:solidFill>
                  <a:srgbClr val="FF0000"/>
                </a:solidFill>
              </a:rPr>
              <a:t> </a:t>
            </a:r>
          </a:p>
        </p:txBody>
      </p:sp>
      <p:sp>
        <p:nvSpPr>
          <p:cNvPr id="12" name="AutoShape 148"/>
          <p:cNvSpPr>
            <a:spLocks noChangeArrowheads="1"/>
          </p:cNvSpPr>
          <p:nvPr/>
        </p:nvSpPr>
        <p:spPr bwMode="auto">
          <a:xfrm>
            <a:off x="247946" y="38452572"/>
            <a:ext cx="31795839" cy="1857228"/>
          </a:xfrm>
          <a:prstGeom prst="roundRect">
            <a:avLst>
              <a:gd name="adj" fmla="val 16667"/>
            </a:avLst>
          </a:prstGeom>
          <a:noFill/>
          <a:ln w="76200">
            <a:solidFill>
              <a:srgbClr val="FF0000"/>
            </a:solidFill>
            <a:round/>
            <a:headEnd/>
            <a:tailEnd/>
          </a:ln>
          <a:effectLst>
            <a:softEdge rad="12700"/>
          </a:effectLst>
          <a:extLst>
            <a:ext uri="{909E8E84-426E-40DD-AFC4-6F175D3DCCD1}">
              <a14:hiddenFill xmlns:a14="http://schemas.microsoft.com/office/drawing/2010/main" xmlns="">
                <a:solidFill>
                  <a:srgbClr val="FFFFFF"/>
                </a:solidFill>
              </a14:hiddenFill>
            </a:ext>
          </a:extLst>
        </p:spPr>
        <p:txBody>
          <a:bodyPr wrap="none" lIns="123663" tIns="61831" rIns="123663" bIns="61831" anchor="ctr"/>
          <a:lstStyle>
            <a:lvl1pPr defTabSz="1730375" eaLnBrk="0" hangingPunct="0">
              <a:spcBef>
                <a:spcPct val="20000"/>
              </a:spcBef>
              <a:buFont typeface="Arial" charset="0"/>
              <a:buChar char="•"/>
              <a:defRPr sz="13100">
                <a:solidFill>
                  <a:schemeClr val="tx1"/>
                </a:solidFill>
                <a:latin typeface="Calibri" pitchFamily="34" charset="0"/>
                <a:ea typeface="新細明體" pitchFamily="18" charset="-120"/>
              </a:defRPr>
            </a:lvl1pPr>
            <a:lvl2pPr marL="742950" indent="-285750" defTabSz="1730375" eaLnBrk="0" hangingPunct="0">
              <a:spcBef>
                <a:spcPct val="20000"/>
              </a:spcBef>
              <a:buFont typeface="Arial" charset="0"/>
              <a:buChar char="–"/>
              <a:defRPr sz="11400">
                <a:solidFill>
                  <a:schemeClr val="tx1"/>
                </a:solidFill>
                <a:latin typeface="Calibri" pitchFamily="34" charset="0"/>
                <a:ea typeface="新細明體" pitchFamily="18" charset="-120"/>
              </a:defRPr>
            </a:lvl2pPr>
            <a:lvl3pPr marL="1143000" indent="-228600" defTabSz="1730375" eaLnBrk="0" hangingPunct="0">
              <a:spcBef>
                <a:spcPct val="20000"/>
              </a:spcBef>
              <a:buFont typeface="Arial" charset="0"/>
              <a:buChar char="•"/>
              <a:defRPr sz="9800">
                <a:solidFill>
                  <a:schemeClr val="tx1"/>
                </a:solidFill>
                <a:latin typeface="Calibri" pitchFamily="34" charset="0"/>
                <a:ea typeface="新細明體" pitchFamily="18" charset="-120"/>
              </a:defRPr>
            </a:lvl3pPr>
            <a:lvl4pPr marL="1600200" indent="-228600" defTabSz="1730375" eaLnBrk="0" hangingPunct="0">
              <a:spcBef>
                <a:spcPct val="20000"/>
              </a:spcBef>
              <a:buFont typeface="Arial" charset="0"/>
              <a:buChar char="–"/>
              <a:defRPr sz="8200">
                <a:solidFill>
                  <a:schemeClr val="tx1"/>
                </a:solidFill>
                <a:latin typeface="Calibri" pitchFamily="34" charset="0"/>
                <a:ea typeface="新細明體" pitchFamily="18" charset="-120"/>
              </a:defRPr>
            </a:lvl4pPr>
            <a:lvl5pPr marL="2057400" indent="-228600" defTabSz="1730375" eaLnBrk="0" hangingPunct="0">
              <a:spcBef>
                <a:spcPct val="20000"/>
              </a:spcBef>
              <a:buFont typeface="Arial" charset="0"/>
              <a:buChar char="»"/>
              <a:defRPr sz="8200">
                <a:solidFill>
                  <a:schemeClr val="tx1"/>
                </a:solidFill>
                <a:latin typeface="Calibri" pitchFamily="34" charset="0"/>
                <a:ea typeface="新細明體" pitchFamily="18" charset="-120"/>
              </a:defRPr>
            </a:lvl5pPr>
            <a:lvl6pPr marL="2514600" indent="-228600" defTabSz="1730375"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6pPr>
            <a:lvl7pPr marL="2971800" indent="-228600" defTabSz="1730375"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7pPr>
            <a:lvl8pPr marL="3429000" indent="-228600" defTabSz="1730375"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8pPr>
            <a:lvl9pPr marL="3886200" indent="-228600" defTabSz="1730375"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9pPr>
          </a:lstStyle>
          <a:p>
            <a:pPr eaLnBrk="1" hangingPunct="1">
              <a:spcBef>
                <a:spcPct val="0"/>
              </a:spcBef>
              <a:buFontTx/>
              <a:buNone/>
              <a:defRPr/>
            </a:pPr>
            <a:endParaRPr kumimoji="0" lang="zh-CN" altLang="en-US" sz="3400" dirty="0" smtClean="0">
              <a:solidFill>
                <a:srgbClr val="660033"/>
              </a:solidFill>
              <a:latin typeface="Arial" charset="0"/>
              <a:ea typeface="宋体" pitchFamily="2" charset="-122"/>
              <a:cs typeface="Arial" charset="0"/>
            </a:endParaRPr>
          </a:p>
        </p:txBody>
      </p:sp>
      <p:sp>
        <p:nvSpPr>
          <p:cNvPr id="17" name="Rectangle 22"/>
          <p:cNvSpPr>
            <a:spLocks noChangeArrowheads="1"/>
          </p:cNvSpPr>
          <p:nvPr/>
        </p:nvSpPr>
        <p:spPr bwMode="auto">
          <a:xfrm>
            <a:off x="973485" y="6976354"/>
            <a:ext cx="31044557" cy="7183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131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114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98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82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82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9pPr>
          </a:lstStyle>
          <a:p>
            <a:pPr algn="just">
              <a:spcAft>
                <a:spcPts val="0"/>
              </a:spcAft>
              <a:buNone/>
            </a:pPr>
            <a:r>
              <a:rPr lang="zh-TW" altLang="en-US" sz="4800" dirty="0" smtClean="0">
                <a:latin typeface="Times New Roman" pitchFamily="18" charset="0"/>
                <a:ea typeface="標楷體" pitchFamily="65" charset="-120"/>
                <a:cs typeface="Times New Roman" pitchFamily="18" charset="0"/>
              </a:rPr>
              <a:t>   本專利是開發一種特殊設計之短直樑行進波式線性壓電馬達。利用排列於短直樑上之兩組</a:t>
            </a:r>
            <a:r>
              <a:rPr lang="en-US" altLang="zh-TW" sz="4800" dirty="0" smtClean="0">
                <a:latin typeface="Times New Roman" pitchFamily="18" charset="0"/>
                <a:ea typeface="標楷體" pitchFamily="65" charset="-120"/>
                <a:cs typeface="Times New Roman" pitchFamily="18" charset="0"/>
              </a:rPr>
              <a:t>(A</a:t>
            </a:r>
            <a:r>
              <a:rPr lang="zh-TW" altLang="en-US" sz="4800" dirty="0" smtClean="0">
                <a:latin typeface="Times New Roman" pitchFamily="18" charset="0"/>
                <a:ea typeface="標楷體" pitchFamily="65" charset="-120"/>
                <a:cs typeface="Times New Roman" pitchFamily="18" charset="0"/>
              </a:rPr>
              <a:t>，</a:t>
            </a:r>
            <a:r>
              <a:rPr lang="en-US" altLang="zh-TW" sz="4800" dirty="0" smtClean="0">
                <a:latin typeface="Times New Roman" pitchFamily="18" charset="0"/>
                <a:ea typeface="標楷體" pitchFamily="65" charset="-120"/>
                <a:cs typeface="Times New Roman" pitchFamily="18" charset="0"/>
              </a:rPr>
              <a:t>B)</a:t>
            </a:r>
            <a:r>
              <a:rPr lang="zh-TW" altLang="en-US" sz="4800" dirty="0" smtClean="0">
                <a:latin typeface="Times New Roman" pitchFamily="18" charset="0"/>
                <a:ea typeface="標楷體" pitchFamily="65" charset="-120"/>
                <a:cs typeface="Times New Roman" pitchFamily="18" charset="0"/>
              </a:rPr>
              <a:t>壓電致動元件分別產生駐波，並以適當之相位差驅動，相位差將短直樑產生之雙駐波合成行進波，並於行進波之輸出橫樑兩端設計大截面之吸波阻尼器以減少反射波干擾，完成一座相當少見於短直樑結構中產生行進波之壓電馬達，可裝配於直線型平台，亦發展為線性馬達載台系統。依目前製作之短直樑行進波壓電馬達，其解析度可達次微米級，驅動頻率</a:t>
            </a:r>
            <a:r>
              <a:rPr lang="en-US" altLang="zh-TW" sz="4800" dirty="0" smtClean="0">
                <a:latin typeface="Times New Roman" pitchFamily="18" charset="0"/>
                <a:ea typeface="標楷體" pitchFamily="65" charset="-120"/>
                <a:cs typeface="Times New Roman" pitchFamily="18" charset="0"/>
              </a:rPr>
              <a:t>43.4kHz</a:t>
            </a:r>
            <a:r>
              <a:rPr lang="zh-TW" altLang="en-US" sz="4800" dirty="0" smtClean="0">
                <a:latin typeface="Times New Roman" pitchFamily="18" charset="0"/>
                <a:ea typeface="標楷體" pitchFamily="65" charset="-120"/>
                <a:cs typeface="Times New Roman" pitchFamily="18" charset="0"/>
              </a:rPr>
              <a:t>下施加</a:t>
            </a:r>
            <a:r>
              <a:rPr lang="en-US" altLang="zh-TW" sz="4800" dirty="0" smtClean="0">
                <a:latin typeface="Times New Roman" pitchFamily="18" charset="0"/>
                <a:ea typeface="標楷體" pitchFamily="65" charset="-120"/>
                <a:cs typeface="Times New Roman" pitchFamily="18" charset="0"/>
              </a:rPr>
              <a:t>±150V</a:t>
            </a:r>
            <a:r>
              <a:rPr lang="zh-TW" altLang="en-US" sz="4800" dirty="0" smtClean="0">
                <a:latin typeface="Times New Roman" pitchFamily="18" charset="0"/>
                <a:ea typeface="標楷體" pitchFamily="65" charset="-120"/>
                <a:cs typeface="Times New Roman" pitchFamily="18" charset="0"/>
              </a:rPr>
              <a:t>之驅動電壓推動摩擦係數約為</a:t>
            </a:r>
            <a:r>
              <a:rPr lang="en-US" altLang="zh-TW" sz="4800" dirty="0" smtClean="0">
                <a:latin typeface="Times New Roman" pitchFamily="18" charset="0"/>
                <a:ea typeface="標楷體" pitchFamily="65" charset="-120"/>
                <a:cs typeface="Times New Roman" pitchFamily="18" charset="0"/>
              </a:rPr>
              <a:t>0.1</a:t>
            </a:r>
            <a:r>
              <a:rPr lang="zh-TW" altLang="en-US" sz="4800" dirty="0" smtClean="0">
                <a:latin typeface="Times New Roman" pitchFamily="18" charset="0"/>
                <a:ea typeface="標楷體" pitchFamily="65" charset="-120"/>
                <a:cs typeface="Times New Roman" pitchFamily="18" charset="0"/>
              </a:rPr>
              <a:t>之載台，可獲得止煞力為</a:t>
            </a:r>
            <a:r>
              <a:rPr lang="en-US" altLang="zh-TW" sz="4800" dirty="0" smtClean="0">
                <a:latin typeface="Times New Roman" pitchFamily="18" charset="0"/>
                <a:ea typeface="標楷體" pitchFamily="65" charset="-120"/>
                <a:cs typeface="Times New Roman" pitchFamily="18" charset="0"/>
              </a:rPr>
              <a:t>200g</a:t>
            </a:r>
            <a:r>
              <a:rPr lang="zh-TW" altLang="en-US" sz="4800" dirty="0" smtClean="0">
                <a:latin typeface="Times New Roman" pitchFamily="18" charset="0"/>
                <a:ea typeface="標楷體" pitchFamily="65" charset="-120"/>
                <a:cs typeface="Times New Roman" pitchFamily="18" charset="0"/>
              </a:rPr>
              <a:t>，及線性速度</a:t>
            </a:r>
            <a:r>
              <a:rPr lang="en-US" altLang="zh-TW" sz="4800" dirty="0" smtClean="0">
                <a:latin typeface="Times New Roman" pitchFamily="18" charset="0"/>
                <a:ea typeface="標楷體" pitchFamily="65" charset="-120"/>
                <a:cs typeface="Times New Roman" pitchFamily="18" charset="0"/>
              </a:rPr>
              <a:t>40.7mm/sec</a:t>
            </a:r>
            <a:r>
              <a:rPr lang="zh-TW" altLang="en-US" sz="4800" dirty="0" smtClean="0">
                <a:latin typeface="Times New Roman" pitchFamily="18" charset="0"/>
                <a:ea typeface="標楷體" pitchFamily="65" charset="-120"/>
                <a:cs typeface="Times New Roman" pitchFamily="18" charset="0"/>
              </a:rPr>
              <a:t>，動態拉力為</a:t>
            </a:r>
            <a:r>
              <a:rPr lang="en-US" altLang="zh-TW" sz="4800" dirty="0" smtClean="0">
                <a:latin typeface="Times New Roman" pitchFamily="18" charset="0"/>
                <a:ea typeface="標楷體" pitchFamily="65" charset="-120"/>
                <a:cs typeface="Times New Roman" pitchFamily="18" charset="0"/>
              </a:rPr>
              <a:t>12.5N</a:t>
            </a:r>
            <a:r>
              <a:rPr lang="zh-TW" altLang="en-US" sz="4800" dirty="0" smtClean="0">
                <a:latin typeface="Times New Roman" pitchFamily="18" charset="0"/>
                <a:ea typeface="標楷體" pitchFamily="65" charset="-120"/>
                <a:cs typeface="Times New Roman" pitchFamily="18" charset="0"/>
              </a:rPr>
              <a:t>。</a:t>
            </a:r>
            <a:endParaRPr lang="en-US" altLang="zh-TW" sz="4800" dirty="0" smtClean="0">
              <a:latin typeface="Times New Roman" pitchFamily="18" charset="0"/>
              <a:ea typeface="標楷體" pitchFamily="65" charset="-120"/>
              <a:cs typeface="Times New Roman" pitchFamily="18" charset="0"/>
            </a:endParaRPr>
          </a:p>
          <a:p>
            <a:pPr>
              <a:buNone/>
            </a:pPr>
            <a:r>
              <a:rPr lang="zh-TW" altLang="en-US" sz="4800" dirty="0" smtClean="0">
                <a:latin typeface="Times New Roman" pitchFamily="18" charset="0"/>
                <a:ea typeface="標楷體" pitchFamily="65" charset="-120"/>
                <a:cs typeface="Times New Roman" pitchFamily="18" charset="0"/>
              </a:rPr>
              <a:t>以下網站為目前開發之系統範例之實際操作情況 可參考用</a:t>
            </a:r>
          </a:p>
          <a:p>
            <a:pPr>
              <a:buNone/>
            </a:pPr>
            <a:r>
              <a:rPr lang="zh-TW" altLang="en-US" sz="4800" dirty="0" smtClean="0">
                <a:latin typeface="Times New Roman" pitchFamily="18" charset="0"/>
                <a:ea typeface="標楷體" pitchFamily="65" charset="-120"/>
                <a:cs typeface="Times New Roman" pitchFamily="18" charset="0"/>
              </a:rPr>
              <a:t>請參閱：</a:t>
            </a:r>
            <a:r>
              <a:rPr lang="en-US" altLang="zh-TW" sz="4800" dirty="0" smtClean="0">
                <a:latin typeface="Times New Roman" pitchFamily="18" charset="0"/>
                <a:ea typeface="標楷體" pitchFamily="65" charset="-120"/>
                <a:cs typeface="Times New Roman" pitchFamily="18" charset="0"/>
              </a:rPr>
              <a:t>https://www.youtube.com/channel/UCEwZEKMQyxDBna0olpngB5g/videos</a:t>
            </a:r>
          </a:p>
          <a:p>
            <a:pPr algn="just">
              <a:spcAft>
                <a:spcPts val="0"/>
              </a:spcAft>
              <a:buNone/>
            </a:pPr>
            <a:endParaRPr lang="zh-TW" altLang="zh-TW" sz="4800" kern="100" dirty="0">
              <a:latin typeface="Times New Roman" pitchFamily="18" charset="0"/>
              <a:ea typeface="標楷體" pitchFamily="65" charset="-120"/>
              <a:cs typeface="Times New Roman" pitchFamily="18" charset="0"/>
            </a:endParaRPr>
          </a:p>
        </p:txBody>
      </p:sp>
      <p:sp>
        <p:nvSpPr>
          <p:cNvPr id="14" name="Rectangle 27"/>
          <p:cNvSpPr>
            <a:spLocks noChangeArrowheads="1"/>
          </p:cNvSpPr>
          <p:nvPr/>
        </p:nvSpPr>
        <p:spPr bwMode="auto">
          <a:xfrm>
            <a:off x="499714" y="12988503"/>
            <a:ext cx="31044557" cy="8956298"/>
          </a:xfrm>
          <a:prstGeom prst="rect">
            <a:avLst/>
          </a:prstGeom>
          <a:noFill/>
          <a:ln>
            <a:noFill/>
          </a:ln>
        </p:spPr>
        <p:txBody>
          <a:bodyPr wrap="square" anchor="ctr">
            <a:spAutoFit/>
          </a:bodyPr>
          <a:lstStyle>
            <a:lvl1pPr marL="342900" indent="-342900" eaLnBrk="0" hangingPunct="0">
              <a:spcBef>
                <a:spcPct val="20000"/>
              </a:spcBef>
              <a:buFont typeface="Arial" charset="0"/>
              <a:buChar char="•"/>
              <a:defRPr sz="131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114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98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82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82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8200">
                <a:solidFill>
                  <a:schemeClr val="tx1"/>
                </a:solidFill>
                <a:latin typeface="Calibri" pitchFamily="34" charset="0"/>
                <a:ea typeface="新細明體" pitchFamily="18" charset="-120"/>
              </a:defRPr>
            </a:lvl9pPr>
          </a:lstStyle>
          <a:p>
            <a:pPr algn="just" eaLnBrk="1" hangingPunct="1">
              <a:spcBef>
                <a:spcPct val="0"/>
              </a:spcBef>
              <a:buSzPct val="50000"/>
              <a:buFont typeface="Wingdings" panose="05000000000000000000" pitchFamily="2" charset="2"/>
              <a:buChar char="l"/>
              <a:defRPr/>
            </a:pPr>
            <a:r>
              <a:rPr lang="zh-TW" altLang="en-US" sz="4800" b="1" dirty="0" smtClean="0">
                <a:solidFill>
                  <a:srgbClr val="FF0000"/>
                </a:solidFill>
                <a:latin typeface="Times New Roman" pitchFamily="18" charset="0"/>
                <a:ea typeface="標楷體" pitchFamily="65" charset="-120"/>
                <a:cs typeface="Times New Roman" pitchFamily="18" charset="0"/>
              </a:rPr>
              <a:t> 應用範例</a:t>
            </a:r>
            <a:endParaRPr lang="en-US" altLang="zh-TW" sz="4800" b="1" dirty="0" smtClean="0">
              <a:solidFill>
                <a:srgbClr val="FF0000"/>
              </a:solidFill>
              <a:latin typeface="Times New Roman" pitchFamily="18" charset="0"/>
              <a:ea typeface="標楷體" pitchFamily="65" charset="-120"/>
              <a:cs typeface="Times New Roman" pitchFamily="18" charset="0"/>
            </a:endParaRPr>
          </a:p>
          <a:p>
            <a:pPr marL="914400" indent="-914400">
              <a:buFont typeface="+mj-lt"/>
              <a:buAutoNum type="arabicPeriod"/>
            </a:pPr>
            <a:r>
              <a:rPr lang="zh-TW" altLang="en-US" sz="4800" dirty="0" smtClean="0">
                <a:latin typeface="Times New Roman" pitchFamily="18" charset="0"/>
                <a:ea typeface="標楷體" pitchFamily="65" charset="-120"/>
                <a:cs typeface="Times New Roman" pitchFamily="18" charset="0"/>
              </a:rPr>
              <a:t>短直樑壓電馬達驅動一般平台系統，如附圖</a:t>
            </a:r>
          </a:p>
          <a:p>
            <a:pPr marL="914400" indent="-914400">
              <a:buFont typeface="+mj-lt"/>
              <a:buAutoNum type="arabicPeriod"/>
            </a:pPr>
            <a:r>
              <a:rPr lang="zh-TW" altLang="en-US" sz="4800" dirty="0" smtClean="0">
                <a:latin typeface="Times New Roman" pitchFamily="18" charset="0"/>
                <a:ea typeface="標楷體" pitchFamily="65" charset="-120"/>
                <a:cs typeface="Times New Roman" pitchFamily="18" charset="0"/>
              </a:rPr>
              <a:t>短直樑壓電馬達組合滑軌完成一具線性馬達載台系統，如附圖</a:t>
            </a:r>
            <a:endParaRPr lang="zh-TW" altLang="zh-TW" sz="4800" kern="100" dirty="0">
              <a:latin typeface="Times New Roman" pitchFamily="18" charset="0"/>
              <a:ea typeface="標楷體" pitchFamily="65" charset="-120"/>
              <a:cs typeface="Times New Roman" pitchFamily="18" charset="0"/>
            </a:endParaRPr>
          </a:p>
          <a:p>
            <a:pPr algn="just" defTabSz="914400" eaLnBrk="1" hangingPunct="1">
              <a:spcBef>
                <a:spcPct val="0"/>
              </a:spcBef>
              <a:buSzPct val="50000"/>
              <a:buFont typeface="Wingdings" panose="05000000000000000000" pitchFamily="2" charset="2"/>
              <a:buChar char="l"/>
              <a:defRPr/>
            </a:pPr>
            <a:r>
              <a:rPr lang="zh-TW" altLang="en-US" sz="4800" b="1" dirty="0" smtClean="0">
                <a:solidFill>
                  <a:srgbClr val="FF0000"/>
                </a:solidFill>
                <a:latin typeface="Times New Roman" pitchFamily="18" charset="0"/>
                <a:ea typeface="標楷體" pitchFamily="65" charset="-120"/>
                <a:cs typeface="Times New Roman" pitchFamily="18" charset="0"/>
              </a:rPr>
              <a:t> 創新性</a:t>
            </a:r>
            <a:endParaRPr lang="en-US" altLang="zh-TW" sz="4800" b="1" dirty="0" smtClean="0">
              <a:solidFill>
                <a:srgbClr val="FF0000"/>
              </a:solidFill>
              <a:latin typeface="Times New Roman" pitchFamily="18" charset="0"/>
              <a:ea typeface="標楷體" pitchFamily="65" charset="-120"/>
              <a:cs typeface="Times New Roman" pitchFamily="18" charset="0"/>
            </a:endParaRPr>
          </a:p>
          <a:p>
            <a:pPr marL="914400" indent="-914400">
              <a:buFont typeface="+mj-lt"/>
              <a:buAutoNum type="arabicPeriod"/>
            </a:pPr>
            <a:r>
              <a:rPr lang="zh-TW" altLang="en-US" sz="4800" dirty="0" smtClean="0">
                <a:latin typeface="Times New Roman" pitchFamily="18" charset="0"/>
                <a:ea typeface="標楷體" pitchFamily="65" charset="-120"/>
                <a:cs typeface="Times New Roman" pitchFamily="18" charset="0"/>
              </a:rPr>
              <a:t>利用排列於短直樑結構之兩組壓電致動元件，產生雙駐波，以適當之相位差驅動，將產生之雙駐波合成行進波，為一種新型的短直樑壓電馬達。</a:t>
            </a:r>
          </a:p>
          <a:p>
            <a:pPr marL="914400" indent="-914400">
              <a:buFont typeface="+mj-lt"/>
              <a:buAutoNum type="arabicPeriod"/>
            </a:pPr>
            <a:r>
              <a:rPr lang="zh-TW" altLang="en-US" sz="4800" dirty="0" smtClean="0">
                <a:latin typeface="Times New Roman" pitchFamily="18" charset="0"/>
                <a:ea typeface="標楷體" pitchFamily="65" charset="-120"/>
                <a:cs typeface="Times New Roman" pitchFamily="18" charset="0"/>
              </a:rPr>
              <a:t>設計阻尼樑以降低行進波之反射波之干擾，此法實施於短直樑結構，有別於一般是在無端面結構之無限長樑或環狀樑之行進波。</a:t>
            </a:r>
          </a:p>
          <a:p>
            <a:pPr marL="914400" indent="-914400">
              <a:buFont typeface="+mj-lt"/>
              <a:buAutoNum type="arabicPeriod"/>
            </a:pPr>
            <a:r>
              <a:rPr lang="zh-TW" altLang="en-US" sz="4800" dirty="0" smtClean="0">
                <a:latin typeface="Times New Roman" pitchFamily="18" charset="0"/>
                <a:ea typeface="標楷體" pitchFamily="65" charset="-120"/>
                <a:cs typeface="Times New Roman" pitchFamily="18" charset="0"/>
              </a:rPr>
              <a:t>利用此短直樑行進波式線性壓電馬達，開發一具新型之線性馬達載台系統。</a:t>
            </a:r>
          </a:p>
          <a:p>
            <a:pPr algn="just" defTabSz="914400" eaLnBrk="1" hangingPunct="1">
              <a:spcBef>
                <a:spcPct val="0"/>
              </a:spcBef>
              <a:buSzPct val="50000"/>
              <a:buFont typeface="Wingdings" panose="05000000000000000000" pitchFamily="2" charset="2"/>
              <a:buChar char="l"/>
              <a:defRPr/>
            </a:pPr>
            <a:endParaRPr lang="en-US" altLang="zh-TW" sz="4800" b="1" dirty="0" smtClean="0">
              <a:solidFill>
                <a:srgbClr val="FF0000"/>
              </a:solidFill>
              <a:latin typeface="Times New Roman" pitchFamily="18" charset="0"/>
              <a:ea typeface="標楷體" pitchFamily="65" charset="-120"/>
              <a:cs typeface="Times New Roman" pitchFamily="18" charset="0"/>
            </a:endParaRPr>
          </a:p>
          <a:p>
            <a:pPr algn="just" defTabSz="914400" eaLnBrk="1" hangingPunct="1">
              <a:spcBef>
                <a:spcPct val="0"/>
              </a:spcBef>
              <a:buSzPct val="50000"/>
              <a:buNone/>
              <a:defRPr/>
            </a:pPr>
            <a:endParaRPr lang="en-US" altLang="zh-TW" sz="4800" dirty="0" smtClean="0">
              <a:latin typeface="Times New Roman" pitchFamily="18" charset="0"/>
              <a:ea typeface="標楷體" pitchFamily="65" charset="-120"/>
              <a:cs typeface="Times New Roman" pitchFamily="18" charset="0"/>
            </a:endParaRPr>
          </a:p>
        </p:txBody>
      </p:sp>
      <p:sp>
        <p:nvSpPr>
          <p:cNvPr id="37" name="Rectangle 14"/>
          <p:cNvSpPr>
            <a:spLocks noChangeArrowheads="1"/>
          </p:cNvSpPr>
          <p:nvPr/>
        </p:nvSpPr>
        <p:spPr bwMode="auto">
          <a:xfrm>
            <a:off x="20234473" y="4971174"/>
            <a:ext cx="13213097"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eaLnBrk="1" hangingPunct="1">
              <a:spcBef>
                <a:spcPct val="0"/>
              </a:spcBef>
              <a:buSzPct val="70000"/>
              <a:buNone/>
            </a:pPr>
            <a:r>
              <a:rPr lang="zh-TW" altLang="en-US" sz="5000" b="1" dirty="0" smtClean="0">
                <a:latin typeface="標楷體" panose="03000509000000000000" pitchFamily="65" charset="-120"/>
                <a:ea typeface="標楷體" panose="03000509000000000000" pitchFamily="65" charset="-120"/>
              </a:rPr>
              <a:t>發明人：</a:t>
            </a:r>
            <a:r>
              <a:rPr lang="zh-TW" altLang="en-US" sz="5000" b="1" dirty="0">
                <a:latin typeface="標楷體" panose="03000509000000000000" pitchFamily="65" charset="-120"/>
                <a:ea typeface="標楷體" panose="03000509000000000000" pitchFamily="65" charset="-120"/>
              </a:rPr>
              <a:t>丁</a:t>
            </a:r>
            <a:r>
              <a:rPr lang="zh-TW" altLang="en-US" sz="5000" b="1" dirty="0" smtClean="0">
                <a:latin typeface="標楷體" panose="03000509000000000000" pitchFamily="65" charset="-120"/>
                <a:ea typeface="標楷體" panose="03000509000000000000" pitchFamily="65" charset="-120"/>
              </a:rPr>
              <a:t>鏞、</a:t>
            </a:r>
            <a:r>
              <a:rPr lang="zh-TW" altLang="en-US" sz="5000" b="1" dirty="0">
                <a:ea typeface="標楷體" pitchFamily="65" charset="-120"/>
              </a:rPr>
              <a:t>林烜</a:t>
            </a:r>
            <a:r>
              <a:rPr lang="zh-TW" altLang="en-US" sz="5000" b="1" dirty="0" smtClean="0">
                <a:ea typeface="標楷體" pitchFamily="65" charset="-120"/>
              </a:rPr>
              <a:t>鵬、王建文</a:t>
            </a:r>
            <a:endParaRPr lang="zh-TW" altLang="en-US" sz="5000" b="1" dirty="0">
              <a:latin typeface="標楷體" panose="03000509000000000000" pitchFamily="65" charset="-120"/>
              <a:ea typeface="標楷體" panose="03000509000000000000" pitchFamily="65" charset="-120"/>
            </a:endParaRPr>
          </a:p>
        </p:txBody>
      </p:sp>
      <p:pic>
        <p:nvPicPr>
          <p:cNvPr id="39" name="圖片 38" descr="C:\Users\Stanley\Desktop\19510486_1451496551584491_3903696482221323166_n.jpg"/>
          <p:cNvPicPr>
            <a:picLocks/>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1396185" y="20535900"/>
            <a:ext cx="10440000" cy="7920000"/>
          </a:xfrm>
          <a:prstGeom prst="rect">
            <a:avLst/>
          </a:prstGeom>
          <a:noFill/>
          <a:ln>
            <a:noFill/>
          </a:ln>
        </p:spPr>
      </p:pic>
      <p:sp>
        <p:nvSpPr>
          <p:cNvPr id="46" name="文字方塊 45"/>
          <p:cNvSpPr txBox="1"/>
          <p:nvPr/>
        </p:nvSpPr>
        <p:spPr>
          <a:xfrm>
            <a:off x="1781225" y="37372451"/>
            <a:ext cx="7632848" cy="769441"/>
          </a:xfrm>
          <a:prstGeom prst="rect">
            <a:avLst/>
          </a:prstGeom>
          <a:noFill/>
        </p:spPr>
        <p:txBody>
          <a:bodyPr wrap="square" rtlCol="0">
            <a:spAutoFit/>
          </a:bodyPr>
          <a:lstStyle/>
          <a:p>
            <a:pPr algn="ctr"/>
            <a:r>
              <a:rPr lang="zh-TW" altLang="en-US" sz="4400" dirty="0" smtClean="0">
                <a:latin typeface="標楷體" pitchFamily="65" charset="-120"/>
                <a:ea typeface="標楷體" pitchFamily="65" charset="-120"/>
              </a:rPr>
              <a:t>雷射位移感測器量測結果</a:t>
            </a:r>
            <a:endParaRPr lang="zh-TW" altLang="en-US" sz="4400" dirty="0">
              <a:latin typeface="標楷體" pitchFamily="65" charset="-120"/>
              <a:ea typeface="標楷體" pitchFamily="65" charset="-120"/>
            </a:endParaRPr>
          </a:p>
        </p:txBody>
      </p:sp>
      <p:sp>
        <p:nvSpPr>
          <p:cNvPr id="47" name="文字方塊 46"/>
          <p:cNvSpPr txBox="1"/>
          <p:nvPr/>
        </p:nvSpPr>
        <p:spPr>
          <a:xfrm>
            <a:off x="21828931" y="28684800"/>
            <a:ext cx="10513168" cy="769441"/>
          </a:xfrm>
          <a:prstGeom prst="rect">
            <a:avLst/>
          </a:prstGeom>
          <a:noFill/>
        </p:spPr>
        <p:txBody>
          <a:bodyPr wrap="square" rtlCol="0">
            <a:spAutoFit/>
          </a:bodyPr>
          <a:lstStyle/>
          <a:p>
            <a:pPr algn="ctr"/>
            <a:r>
              <a:rPr lang="zh-TW" altLang="en-US" sz="4400" dirty="0" smtClean="0">
                <a:latin typeface="標楷體" pitchFamily="65" charset="-120"/>
                <a:ea typeface="標楷體" pitchFamily="65" charset="-120"/>
              </a:rPr>
              <a:t>線性馬達載台系統實體圖</a:t>
            </a:r>
            <a:endParaRPr lang="zh-TW" altLang="en-US" sz="4400" dirty="0">
              <a:latin typeface="標楷體" pitchFamily="65" charset="-120"/>
              <a:ea typeface="標楷體" pitchFamily="65" charset="-120"/>
            </a:endParaRPr>
          </a:p>
        </p:txBody>
      </p:sp>
      <p:sp>
        <p:nvSpPr>
          <p:cNvPr id="48" name="文字方塊 47"/>
          <p:cNvSpPr txBox="1"/>
          <p:nvPr/>
        </p:nvSpPr>
        <p:spPr>
          <a:xfrm>
            <a:off x="12054195" y="37372452"/>
            <a:ext cx="8442373" cy="769441"/>
          </a:xfrm>
          <a:prstGeom prst="rect">
            <a:avLst/>
          </a:prstGeom>
          <a:noFill/>
        </p:spPr>
        <p:txBody>
          <a:bodyPr wrap="square" rtlCol="0">
            <a:spAutoFit/>
          </a:bodyPr>
          <a:lstStyle/>
          <a:p>
            <a:pPr algn="ctr"/>
            <a:r>
              <a:rPr lang="zh-TW" altLang="en-US" sz="4400" dirty="0" smtClean="0">
                <a:latin typeface="標楷體" pitchFamily="65" charset="-120"/>
                <a:ea typeface="標楷體" pitchFamily="65" charset="-120"/>
              </a:rPr>
              <a:t>驅動電壓與速度關係</a:t>
            </a:r>
            <a:endParaRPr lang="zh-TW" altLang="en-US" sz="4400" dirty="0">
              <a:latin typeface="標楷體" pitchFamily="65" charset="-120"/>
              <a:ea typeface="標楷體" pitchFamily="65" charset="-120"/>
            </a:endParaRPr>
          </a:p>
        </p:txBody>
      </p:sp>
      <p:sp>
        <p:nvSpPr>
          <p:cNvPr id="28" name="文字方塊 27"/>
          <p:cNvSpPr txBox="1"/>
          <p:nvPr/>
        </p:nvSpPr>
        <p:spPr>
          <a:xfrm>
            <a:off x="499715" y="38452572"/>
            <a:ext cx="31193140" cy="830997"/>
          </a:xfrm>
          <a:prstGeom prst="rect">
            <a:avLst/>
          </a:prstGeom>
          <a:noFill/>
        </p:spPr>
        <p:txBody>
          <a:bodyPr wrap="square" rtlCol="0">
            <a:spAutoFit/>
          </a:bodyPr>
          <a:lstStyle/>
          <a:p>
            <a:r>
              <a:rPr lang="zh-TW" altLang="en-US" sz="4800" dirty="0" smtClean="0">
                <a:latin typeface="Times New Roman" pitchFamily="18" charset="0"/>
                <a:ea typeface="標楷體" pitchFamily="65" charset="-120"/>
                <a:cs typeface="Times New Roman" pitchFamily="18" charset="0"/>
              </a:rPr>
              <a:t>「線性壓電馬達及其滑台傳動系統」目前已申請中華民國專利及美國專利中</a:t>
            </a:r>
            <a:r>
              <a:rPr lang="zh-TW" altLang="en-US" sz="4800" dirty="0" smtClean="0">
                <a:latin typeface="Times New Roman" pitchFamily="18" charset="0"/>
                <a:ea typeface="標楷體" pitchFamily="65" charset="-120"/>
                <a:cs typeface="Times New Roman" pitchFamily="18" charset="0"/>
              </a:rPr>
              <a:t>。</a:t>
            </a:r>
            <a:r>
              <a:rPr lang="en-US" altLang="zh-TW" sz="4800" dirty="0" smtClean="0">
                <a:latin typeface="Times New Roman" pitchFamily="18" charset="0"/>
                <a:ea typeface="標楷體" pitchFamily="65" charset="-120"/>
                <a:cs typeface="Times New Roman" pitchFamily="18" charset="0"/>
              </a:rPr>
              <a:t>(</a:t>
            </a:r>
            <a:r>
              <a:rPr lang="zh-TW" altLang="en-US" sz="4800" dirty="0" smtClean="0">
                <a:latin typeface="Times New Roman" pitchFamily="18" charset="0"/>
                <a:ea typeface="標楷體" pitchFamily="65" charset="-120"/>
                <a:cs typeface="Times New Roman" pitchFamily="18" charset="0"/>
              </a:rPr>
              <a:t>申請號</a:t>
            </a:r>
            <a:r>
              <a:rPr lang="en-US" altLang="zh-TW" sz="4800" dirty="0" smtClean="0">
                <a:latin typeface="Times New Roman" pitchFamily="18" charset="0"/>
                <a:ea typeface="標楷體" pitchFamily="65" charset="-120"/>
                <a:cs typeface="Times New Roman" pitchFamily="18" charset="0"/>
              </a:rPr>
              <a:t>:</a:t>
            </a:r>
            <a:r>
              <a:rPr lang="zh-TW" altLang="en-US" sz="4800" dirty="0" smtClean="0">
                <a:latin typeface="Times New Roman" pitchFamily="18" charset="0"/>
                <a:cs typeface="Times New Roman" pitchFamily="18" charset="0"/>
              </a:rPr>
              <a:t> </a:t>
            </a:r>
            <a:r>
              <a:rPr lang="en-US" altLang="zh-TW" sz="4800" dirty="0" smtClean="0">
                <a:latin typeface="Times New Roman" pitchFamily="18" charset="0"/>
                <a:cs typeface="Times New Roman" pitchFamily="18" charset="0"/>
              </a:rPr>
              <a:t>106120914</a:t>
            </a:r>
            <a:r>
              <a:rPr lang="en-US" altLang="zh-TW" sz="4800" dirty="0" smtClean="0">
                <a:latin typeface="Times New Roman" pitchFamily="18" charset="0"/>
                <a:ea typeface="標楷體" pitchFamily="65" charset="-120"/>
                <a:cs typeface="Times New Roman" pitchFamily="18" charset="0"/>
              </a:rPr>
              <a:t>)</a:t>
            </a:r>
            <a:endParaRPr lang="zh-TW" altLang="en-US" sz="4800" dirty="0">
              <a:latin typeface="Times New Roman" pitchFamily="18" charset="0"/>
              <a:ea typeface="標楷體" pitchFamily="65" charset="-120"/>
              <a:cs typeface="Times New Roman" pitchFamily="18" charset="0"/>
            </a:endParaRPr>
          </a:p>
        </p:txBody>
      </p:sp>
      <p:sp>
        <p:nvSpPr>
          <p:cNvPr id="29" name="文字方塊 28"/>
          <p:cNvSpPr txBox="1"/>
          <p:nvPr/>
        </p:nvSpPr>
        <p:spPr>
          <a:xfrm>
            <a:off x="1125115" y="28684800"/>
            <a:ext cx="9357569" cy="769441"/>
          </a:xfrm>
          <a:prstGeom prst="rect">
            <a:avLst/>
          </a:prstGeom>
          <a:noFill/>
        </p:spPr>
        <p:txBody>
          <a:bodyPr wrap="square" rtlCol="0">
            <a:spAutoFit/>
          </a:bodyPr>
          <a:lstStyle/>
          <a:p>
            <a:pPr algn="ctr"/>
            <a:r>
              <a:rPr lang="zh-TW" altLang="en-US" sz="4400" dirty="0" smtClean="0">
                <a:latin typeface="標楷體" pitchFamily="65" charset="-120"/>
                <a:ea typeface="標楷體" pitchFamily="65" charset="-120"/>
              </a:rPr>
              <a:t>短直樑壓電馬達驅動一般平台系統</a:t>
            </a:r>
            <a:endParaRPr lang="zh-TW" altLang="en-US" sz="4400" dirty="0"/>
          </a:p>
        </p:txBody>
      </p:sp>
      <p:sp>
        <p:nvSpPr>
          <p:cNvPr id="53" name="文字方塊 52"/>
          <p:cNvSpPr txBox="1"/>
          <p:nvPr/>
        </p:nvSpPr>
        <p:spPr>
          <a:xfrm>
            <a:off x="10953040" y="28685944"/>
            <a:ext cx="10381040" cy="769441"/>
          </a:xfrm>
          <a:prstGeom prst="rect">
            <a:avLst/>
          </a:prstGeom>
          <a:noFill/>
        </p:spPr>
        <p:txBody>
          <a:bodyPr wrap="square" rtlCol="0">
            <a:spAutoFit/>
          </a:bodyPr>
          <a:lstStyle/>
          <a:p>
            <a:pPr algn="ctr"/>
            <a:r>
              <a:rPr lang="zh-TW" altLang="en-US" sz="4400" dirty="0" smtClean="0">
                <a:latin typeface="標楷體" pitchFamily="65" charset="-120"/>
                <a:ea typeface="標楷體" pitchFamily="65" charset="-120"/>
              </a:rPr>
              <a:t>壓電馬達驅動方式與線性滑軌結合示意圖</a:t>
            </a:r>
            <a:endParaRPr lang="zh-TW" altLang="en-US" sz="4400" dirty="0">
              <a:latin typeface="標楷體" pitchFamily="65" charset="-120"/>
              <a:ea typeface="標楷體" pitchFamily="65" charset="-120"/>
            </a:endParaRPr>
          </a:p>
        </p:txBody>
      </p:sp>
      <p:sp>
        <p:nvSpPr>
          <p:cNvPr id="56" name="文字方塊 55"/>
          <p:cNvSpPr txBox="1"/>
          <p:nvPr/>
        </p:nvSpPr>
        <p:spPr>
          <a:xfrm>
            <a:off x="23507700" y="37371600"/>
            <a:ext cx="7810500" cy="769441"/>
          </a:xfrm>
          <a:prstGeom prst="rect">
            <a:avLst/>
          </a:prstGeom>
          <a:noFill/>
        </p:spPr>
        <p:txBody>
          <a:bodyPr wrap="square" rtlCol="0">
            <a:spAutoFit/>
          </a:bodyPr>
          <a:lstStyle/>
          <a:p>
            <a:pPr algn="ctr"/>
            <a:r>
              <a:rPr lang="zh-TW" altLang="en-US" sz="4400" dirty="0" smtClean="0">
                <a:latin typeface="標楷體" pitchFamily="65" charset="-120"/>
                <a:ea typeface="標楷體" pitchFamily="65" charset="-120"/>
              </a:rPr>
              <a:t>最小電壓與位移響應</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解析度</a:t>
            </a:r>
            <a:r>
              <a:rPr lang="en-US" altLang="zh-TW" sz="4400" dirty="0" smtClean="0">
                <a:latin typeface="標楷體" pitchFamily="65" charset="-120"/>
                <a:ea typeface="標楷體" pitchFamily="65" charset="-120"/>
              </a:rPr>
              <a:t>)</a:t>
            </a:r>
            <a:endParaRPr lang="zh-TW" altLang="en-US" sz="4400" dirty="0">
              <a:latin typeface="標楷體" pitchFamily="65" charset="-120"/>
              <a:ea typeface="標楷體" pitchFamily="65" charset="-120"/>
            </a:endParaRPr>
          </a:p>
        </p:txBody>
      </p:sp>
      <p:pic>
        <p:nvPicPr>
          <p:cNvPr id="49" name="圖片 48" descr="電壓與速度.PNG"/>
          <p:cNvPicPr>
            <a:picLocks/>
          </p:cNvPicPr>
          <p:nvPr/>
        </p:nvPicPr>
        <p:blipFill>
          <a:blip r:embed="rId5" cstate="print"/>
          <a:stretch>
            <a:fillRect/>
          </a:stretch>
        </p:blipFill>
        <p:spPr>
          <a:xfrm>
            <a:off x="11468100" y="29401650"/>
            <a:ext cx="9582940" cy="7142400"/>
          </a:xfrm>
          <a:prstGeom prst="rect">
            <a:avLst/>
          </a:prstGeom>
        </p:spPr>
      </p:pic>
      <p:sp>
        <p:nvSpPr>
          <p:cNvPr id="50" name="文字方塊 49"/>
          <p:cNvSpPr txBox="1"/>
          <p:nvPr/>
        </p:nvSpPr>
        <p:spPr>
          <a:xfrm>
            <a:off x="17712770" y="34118550"/>
            <a:ext cx="2014695" cy="646331"/>
          </a:xfrm>
          <a:prstGeom prst="rect">
            <a:avLst/>
          </a:prstGeom>
          <a:noFill/>
        </p:spPr>
        <p:txBody>
          <a:bodyPr wrap="square" rtlCol="0">
            <a:spAutoFit/>
          </a:bodyPr>
          <a:lstStyle/>
          <a:p>
            <a:r>
              <a:rPr lang="zh-TW" altLang="en-US" sz="3600" dirty="0" smtClean="0"/>
              <a:t>載台系統</a:t>
            </a:r>
            <a:endParaRPr lang="zh-TW" altLang="en-US" sz="3600" dirty="0"/>
          </a:p>
        </p:txBody>
      </p:sp>
      <p:sp>
        <p:nvSpPr>
          <p:cNvPr id="51" name="文字方塊 50"/>
          <p:cNvSpPr txBox="1"/>
          <p:nvPr/>
        </p:nvSpPr>
        <p:spPr>
          <a:xfrm>
            <a:off x="15698075" y="30120460"/>
            <a:ext cx="3391775" cy="646331"/>
          </a:xfrm>
          <a:prstGeom prst="rect">
            <a:avLst/>
          </a:prstGeom>
          <a:noFill/>
        </p:spPr>
        <p:txBody>
          <a:bodyPr wrap="square" rtlCol="0">
            <a:spAutoFit/>
          </a:bodyPr>
          <a:lstStyle/>
          <a:p>
            <a:r>
              <a:rPr lang="zh-TW" altLang="en-US" sz="3600" dirty="0" smtClean="0"/>
              <a:t>一般滑台</a:t>
            </a:r>
            <a:endParaRPr lang="zh-TW" altLang="en-US" sz="3600" dirty="0"/>
          </a:p>
        </p:txBody>
      </p:sp>
      <p:sp>
        <p:nvSpPr>
          <p:cNvPr id="38" name="文字方塊 37"/>
          <p:cNvSpPr txBox="1"/>
          <p:nvPr/>
        </p:nvSpPr>
        <p:spPr>
          <a:xfrm>
            <a:off x="66311" y="32467837"/>
            <a:ext cx="738664" cy="6473250"/>
          </a:xfrm>
          <a:prstGeom prst="rect">
            <a:avLst/>
          </a:prstGeom>
          <a:noFill/>
        </p:spPr>
        <p:txBody>
          <a:bodyPr vert="eaVert" wrap="square" rtlCol="0">
            <a:spAutoFit/>
          </a:bodyPr>
          <a:lstStyle/>
          <a:p>
            <a:r>
              <a:rPr lang="zh-TW" altLang="en-US" sz="3600" dirty="0" smtClean="0">
                <a:latin typeface="Times New Roman" pitchFamily="18" charset="0"/>
                <a:cs typeface="Times New Roman" pitchFamily="18" charset="0"/>
              </a:rPr>
              <a:t>振幅</a:t>
            </a:r>
            <a:r>
              <a:rPr lang="en-US" altLang="zh-TW" sz="3600" dirty="0" smtClean="0">
                <a:latin typeface="Times New Roman" pitchFamily="18" charset="0"/>
                <a:cs typeface="Times New Roman" pitchFamily="18" charset="0"/>
              </a:rPr>
              <a:t>um</a:t>
            </a:r>
            <a:endParaRPr lang="zh-TW" altLang="en-US" sz="3600" dirty="0">
              <a:latin typeface="Times New Roman" pitchFamily="18" charset="0"/>
              <a:cs typeface="Times New Roman" pitchFamily="18" charset="0"/>
            </a:endParaRPr>
          </a:p>
        </p:txBody>
      </p:sp>
      <p:sp>
        <p:nvSpPr>
          <p:cNvPr id="40" name="文字方塊 39"/>
          <p:cNvSpPr txBox="1"/>
          <p:nvPr/>
        </p:nvSpPr>
        <p:spPr>
          <a:xfrm>
            <a:off x="5078522" y="36593710"/>
            <a:ext cx="6975673" cy="584775"/>
          </a:xfrm>
          <a:prstGeom prst="rect">
            <a:avLst/>
          </a:prstGeom>
          <a:noFill/>
        </p:spPr>
        <p:txBody>
          <a:bodyPr wrap="square" rtlCol="0">
            <a:spAutoFit/>
          </a:bodyPr>
          <a:lstStyle/>
          <a:p>
            <a:r>
              <a:rPr lang="zh-TW" altLang="en-US" sz="3200" dirty="0" smtClean="0"/>
              <a:t>位置</a:t>
            </a:r>
            <a:endParaRPr lang="zh-TW" altLang="en-US" sz="3200" dirty="0"/>
          </a:p>
        </p:txBody>
      </p:sp>
      <p:sp>
        <p:nvSpPr>
          <p:cNvPr id="41" name="文字方塊 40"/>
          <p:cNvSpPr txBox="1"/>
          <p:nvPr/>
        </p:nvSpPr>
        <p:spPr>
          <a:xfrm>
            <a:off x="15698075" y="36544050"/>
            <a:ext cx="4034870" cy="584775"/>
          </a:xfrm>
          <a:prstGeom prst="rect">
            <a:avLst/>
          </a:prstGeom>
          <a:noFill/>
        </p:spPr>
        <p:txBody>
          <a:bodyPr wrap="square" rtlCol="0">
            <a:spAutoFit/>
          </a:bodyPr>
          <a:lstStyle/>
          <a:p>
            <a:r>
              <a:rPr lang="zh-TW" altLang="en-US" sz="3200" dirty="0" smtClean="0"/>
              <a:t>電壓</a:t>
            </a:r>
            <a:endParaRPr lang="zh-TW" altLang="en-US" sz="3200" dirty="0"/>
          </a:p>
        </p:txBody>
      </p:sp>
      <p:sp>
        <p:nvSpPr>
          <p:cNvPr id="42" name="文字方塊 41"/>
          <p:cNvSpPr txBox="1"/>
          <p:nvPr/>
        </p:nvSpPr>
        <p:spPr>
          <a:xfrm>
            <a:off x="10953040" y="32175450"/>
            <a:ext cx="738664" cy="6685199"/>
          </a:xfrm>
          <a:prstGeom prst="rect">
            <a:avLst/>
          </a:prstGeom>
          <a:noFill/>
        </p:spPr>
        <p:txBody>
          <a:bodyPr vert="eaVert" wrap="square" rtlCol="0">
            <a:spAutoFit/>
          </a:bodyPr>
          <a:lstStyle/>
          <a:p>
            <a:r>
              <a:rPr lang="zh-TW" altLang="en-US" sz="3200" dirty="0" smtClean="0">
                <a:latin typeface="Times New Roman" pitchFamily="18" charset="0"/>
                <a:cs typeface="Times New Roman" pitchFamily="18" charset="0"/>
              </a:rPr>
              <a:t>速度</a:t>
            </a:r>
            <a:r>
              <a:rPr lang="en-US" altLang="zh-TW" sz="3600" dirty="0" smtClean="0">
                <a:latin typeface="Times New Roman" pitchFamily="18" charset="0"/>
                <a:cs typeface="Times New Roman" pitchFamily="18" charset="0"/>
              </a:rPr>
              <a:t>mm/s</a:t>
            </a:r>
            <a:endParaRPr lang="zh-TW" altLang="en-US" sz="3600" dirty="0">
              <a:latin typeface="Times New Roman" pitchFamily="18" charset="0"/>
              <a:cs typeface="Times New Roman" pitchFamily="18" charset="0"/>
            </a:endParaRPr>
          </a:p>
        </p:txBody>
      </p:sp>
      <p:cxnSp>
        <p:nvCxnSpPr>
          <p:cNvPr id="64" name="直線單箭頭接點 63"/>
          <p:cNvCxnSpPr/>
          <p:nvPr/>
        </p:nvCxnSpPr>
        <p:spPr bwMode="auto">
          <a:xfrm flipV="1">
            <a:off x="2438400" y="34118550"/>
            <a:ext cx="0" cy="646331"/>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0" name="直線單箭頭接點 69"/>
          <p:cNvCxnSpPr/>
          <p:nvPr/>
        </p:nvCxnSpPr>
        <p:spPr bwMode="auto">
          <a:xfrm flipV="1">
            <a:off x="9463341" y="34118551"/>
            <a:ext cx="0" cy="64633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84" name="圖片 83" descr="未命名.png"/>
          <p:cNvPicPr>
            <a:picLocks/>
          </p:cNvPicPr>
          <p:nvPr/>
        </p:nvPicPr>
        <p:blipFill>
          <a:blip r:embed="rId6" cstate="print"/>
          <a:stretch>
            <a:fillRect/>
          </a:stretch>
        </p:blipFill>
        <p:spPr>
          <a:xfrm>
            <a:off x="10894080" y="20535900"/>
            <a:ext cx="10440000" cy="7920000"/>
          </a:xfrm>
          <a:prstGeom prst="rect">
            <a:avLst/>
          </a:prstGeom>
        </p:spPr>
      </p:pic>
      <p:pic>
        <p:nvPicPr>
          <p:cNvPr id="99" name="圖片 98" descr="555.PNG"/>
          <p:cNvPicPr>
            <a:picLocks/>
          </p:cNvPicPr>
          <p:nvPr/>
        </p:nvPicPr>
        <p:blipFill>
          <a:blip r:embed="rId7" cstate="print"/>
          <a:stretch>
            <a:fillRect/>
          </a:stretch>
        </p:blipFill>
        <p:spPr>
          <a:xfrm>
            <a:off x="751282" y="29455385"/>
            <a:ext cx="10218998" cy="7088665"/>
          </a:xfrm>
          <a:prstGeom prst="rect">
            <a:avLst/>
          </a:prstGeom>
        </p:spPr>
      </p:pic>
      <p:cxnSp>
        <p:nvCxnSpPr>
          <p:cNvPr id="103" name="直線單箭頭接點 102"/>
          <p:cNvCxnSpPr/>
          <p:nvPr/>
        </p:nvCxnSpPr>
        <p:spPr bwMode="auto">
          <a:xfrm>
            <a:off x="3353478" y="30766791"/>
            <a:ext cx="837522" cy="627609"/>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5" name="直線單箭頭接點 104"/>
          <p:cNvCxnSpPr/>
          <p:nvPr/>
        </p:nvCxnSpPr>
        <p:spPr bwMode="auto">
          <a:xfrm>
            <a:off x="4394200" y="32727900"/>
            <a:ext cx="520700" cy="1524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單箭頭接點 108"/>
          <p:cNvCxnSpPr/>
          <p:nvPr/>
        </p:nvCxnSpPr>
        <p:spPr bwMode="auto">
          <a:xfrm flipH="1">
            <a:off x="8166100" y="32727900"/>
            <a:ext cx="558800" cy="1524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3" name="直線單箭頭接點 112"/>
          <p:cNvCxnSpPr/>
          <p:nvPr/>
        </p:nvCxnSpPr>
        <p:spPr bwMode="auto">
          <a:xfrm flipV="1">
            <a:off x="4394200" y="34410940"/>
            <a:ext cx="228600" cy="64632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5" name="直線單箭頭接點 114"/>
          <p:cNvCxnSpPr/>
          <p:nvPr/>
        </p:nvCxnSpPr>
        <p:spPr bwMode="auto">
          <a:xfrm flipH="1" flipV="1">
            <a:off x="8356600" y="34569400"/>
            <a:ext cx="368300" cy="48786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3" name="直線單箭頭接點 122"/>
          <p:cNvCxnSpPr/>
          <p:nvPr/>
        </p:nvCxnSpPr>
        <p:spPr bwMode="auto">
          <a:xfrm flipV="1">
            <a:off x="2061029" y="34118551"/>
            <a:ext cx="377371" cy="971549"/>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7" name="直線單箭頭接點 126"/>
          <p:cNvCxnSpPr/>
          <p:nvPr/>
        </p:nvCxnSpPr>
        <p:spPr bwMode="auto">
          <a:xfrm flipH="1" flipV="1">
            <a:off x="9906000" y="34118552"/>
            <a:ext cx="241300" cy="45084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8" name="文字方塊 127"/>
          <p:cNvSpPr txBox="1"/>
          <p:nvPr/>
        </p:nvSpPr>
        <p:spPr>
          <a:xfrm>
            <a:off x="1781225" y="30182015"/>
            <a:ext cx="3627828" cy="584775"/>
          </a:xfrm>
          <a:prstGeom prst="rect">
            <a:avLst/>
          </a:prstGeom>
          <a:noFill/>
        </p:spPr>
        <p:txBody>
          <a:bodyPr wrap="square" rtlCol="0">
            <a:spAutoFit/>
          </a:bodyPr>
          <a:lstStyle/>
          <a:p>
            <a:r>
              <a:rPr lang="zh-TW" altLang="en-US" sz="3200" dirty="0" smtClean="0"/>
              <a:t>雙駐波合成行進波</a:t>
            </a:r>
            <a:endParaRPr lang="zh-TW" altLang="en-US" sz="3200" dirty="0"/>
          </a:p>
        </p:txBody>
      </p:sp>
      <p:sp>
        <p:nvSpPr>
          <p:cNvPr id="130" name="文字方塊 129"/>
          <p:cNvSpPr txBox="1"/>
          <p:nvPr/>
        </p:nvSpPr>
        <p:spPr>
          <a:xfrm>
            <a:off x="2061029" y="32175450"/>
            <a:ext cx="3348024" cy="584775"/>
          </a:xfrm>
          <a:prstGeom prst="rect">
            <a:avLst/>
          </a:prstGeom>
          <a:noFill/>
        </p:spPr>
        <p:txBody>
          <a:bodyPr wrap="square" rtlCol="0">
            <a:spAutoFit/>
          </a:bodyPr>
          <a:lstStyle/>
          <a:p>
            <a:r>
              <a:rPr lang="en-US" altLang="zh-TW" sz="3200" dirty="0" smtClean="0"/>
              <a:t>A</a:t>
            </a:r>
            <a:r>
              <a:rPr lang="zh-TW" altLang="en-US" sz="3200" dirty="0" smtClean="0"/>
              <a:t>駐波源強振區</a:t>
            </a:r>
            <a:endParaRPr lang="zh-TW" altLang="en-US" sz="3200" dirty="0"/>
          </a:p>
        </p:txBody>
      </p:sp>
      <p:sp>
        <p:nvSpPr>
          <p:cNvPr id="131" name="文字方塊 130"/>
          <p:cNvSpPr txBox="1"/>
          <p:nvPr/>
        </p:nvSpPr>
        <p:spPr>
          <a:xfrm>
            <a:off x="7924800" y="32143125"/>
            <a:ext cx="3329295" cy="584775"/>
          </a:xfrm>
          <a:prstGeom prst="rect">
            <a:avLst/>
          </a:prstGeom>
          <a:noFill/>
        </p:spPr>
        <p:txBody>
          <a:bodyPr wrap="square" rtlCol="0">
            <a:spAutoFit/>
          </a:bodyPr>
          <a:lstStyle/>
          <a:p>
            <a:r>
              <a:rPr lang="en-US" altLang="zh-TW" sz="3200" dirty="0" smtClean="0"/>
              <a:t>B</a:t>
            </a:r>
            <a:r>
              <a:rPr lang="zh-TW" altLang="en-US" sz="3200" dirty="0" smtClean="0"/>
              <a:t>駐波源強振區</a:t>
            </a:r>
            <a:endParaRPr lang="zh-TW" altLang="en-US" sz="3200" dirty="0"/>
          </a:p>
        </p:txBody>
      </p:sp>
      <p:sp>
        <p:nvSpPr>
          <p:cNvPr id="132" name="文字方塊 131"/>
          <p:cNvSpPr txBox="1"/>
          <p:nvPr/>
        </p:nvSpPr>
        <p:spPr>
          <a:xfrm>
            <a:off x="3429339" y="34925000"/>
            <a:ext cx="2971122" cy="584775"/>
          </a:xfrm>
          <a:prstGeom prst="rect">
            <a:avLst/>
          </a:prstGeom>
          <a:noFill/>
        </p:spPr>
        <p:txBody>
          <a:bodyPr wrap="square" rtlCol="0">
            <a:spAutoFit/>
          </a:bodyPr>
          <a:lstStyle/>
          <a:p>
            <a:r>
              <a:rPr lang="en-US" altLang="zh-TW" sz="3200" dirty="0" smtClean="0"/>
              <a:t>B</a:t>
            </a:r>
            <a:r>
              <a:rPr lang="zh-TW" altLang="en-US" sz="3200" dirty="0" smtClean="0"/>
              <a:t>駐波延伸振區</a:t>
            </a:r>
            <a:endParaRPr lang="zh-TW" altLang="en-US" sz="3200" dirty="0"/>
          </a:p>
        </p:txBody>
      </p:sp>
      <p:sp>
        <p:nvSpPr>
          <p:cNvPr id="133" name="文字方塊 132"/>
          <p:cNvSpPr txBox="1"/>
          <p:nvPr/>
        </p:nvSpPr>
        <p:spPr>
          <a:xfrm>
            <a:off x="7153389" y="35090100"/>
            <a:ext cx="3329295" cy="584775"/>
          </a:xfrm>
          <a:prstGeom prst="rect">
            <a:avLst/>
          </a:prstGeom>
          <a:noFill/>
        </p:spPr>
        <p:txBody>
          <a:bodyPr wrap="square" rtlCol="0">
            <a:spAutoFit/>
          </a:bodyPr>
          <a:lstStyle/>
          <a:p>
            <a:r>
              <a:rPr lang="en-US" altLang="zh-TW" sz="3200" dirty="0" smtClean="0"/>
              <a:t>A</a:t>
            </a:r>
            <a:r>
              <a:rPr lang="zh-TW" altLang="en-US" sz="3200" dirty="0" smtClean="0"/>
              <a:t>駐波延伸振區</a:t>
            </a:r>
            <a:endParaRPr lang="zh-TW" altLang="en-US" sz="3200" dirty="0"/>
          </a:p>
        </p:txBody>
      </p:sp>
      <p:sp>
        <p:nvSpPr>
          <p:cNvPr id="134" name="文字方塊 133"/>
          <p:cNvSpPr txBox="1"/>
          <p:nvPr/>
        </p:nvSpPr>
        <p:spPr>
          <a:xfrm>
            <a:off x="1125114" y="34925000"/>
            <a:ext cx="2228363" cy="584775"/>
          </a:xfrm>
          <a:prstGeom prst="rect">
            <a:avLst/>
          </a:prstGeom>
          <a:noFill/>
        </p:spPr>
        <p:txBody>
          <a:bodyPr wrap="square" rtlCol="0">
            <a:spAutoFit/>
          </a:bodyPr>
          <a:lstStyle/>
          <a:p>
            <a:r>
              <a:rPr lang="zh-TW" altLang="en-US" sz="3200" dirty="0" smtClean="0"/>
              <a:t>阻尼吸振</a:t>
            </a:r>
            <a:endParaRPr lang="zh-TW" altLang="en-US" sz="3200" dirty="0"/>
          </a:p>
        </p:txBody>
      </p:sp>
      <p:sp>
        <p:nvSpPr>
          <p:cNvPr id="135" name="文字方塊 134"/>
          <p:cNvSpPr txBox="1"/>
          <p:nvPr/>
        </p:nvSpPr>
        <p:spPr>
          <a:xfrm>
            <a:off x="9347200" y="34632612"/>
            <a:ext cx="1906895" cy="584775"/>
          </a:xfrm>
          <a:prstGeom prst="rect">
            <a:avLst/>
          </a:prstGeom>
          <a:noFill/>
        </p:spPr>
        <p:txBody>
          <a:bodyPr wrap="square" rtlCol="0">
            <a:spAutoFit/>
          </a:bodyPr>
          <a:lstStyle/>
          <a:p>
            <a:r>
              <a:rPr lang="zh-TW" altLang="en-US" sz="3200" dirty="0" smtClean="0"/>
              <a:t>阻尼吸振</a:t>
            </a:r>
            <a:endParaRPr lang="zh-TW" altLang="en-US" sz="3200" dirty="0"/>
          </a:p>
        </p:txBody>
      </p:sp>
      <p:pic>
        <p:nvPicPr>
          <p:cNvPr id="52" name="圖片 51" descr="擷取1123456.PNG"/>
          <p:cNvPicPr>
            <a:picLocks/>
          </p:cNvPicPr>
          <p:nvPr/>
        </p:nvPicPr>
        <p:blipFill>
          <a:blip r:embed="rId8" cstate="print"/>
          <a:stretch>
            <a:fillRect/>
          </a:stretch>
        </p:blipFill>
        <p:spPr>
          <a:xfrm>
            <a:off x="21252855" y="29401200"/>
            <a:ext cx="10440000" cy="7920000"/>
          </a:xfrm>
          <a:prstGeom prst="rect">
            <a:avLst/>
          </a:prstGeom>
        </p:spPr>
      </p:pic>
      <p:sp>
        <p:nvSpPr>
          <p:cNvPr id="54" name="文字方塊 53"/>
          <p:cNvSpPr txBox="1"/>
          <p:nvPr/>
        </p:nvSpPr>
        <p:spPr>
          <a:xfrm>
            <a:off x="21266123" y="31394400"/>
            <a:ext cx="677108" cy="4742984"/>
          </a:xfrm>
          <a:prstGeom prst="rect">
            <a:avLst/>
          </a:prstGeom>
          <a:noFill/>
        </p:spPr>
        <p:txBody>
          <a:bodyPr vert="eaVert" wrap="square" rtlCol="0">
            <a:spAutoFit/>
          </a:bodyPr>
          <a:lstStyle/>
          <a:p>
            <a:r>
              <a:rPr lang="en-US" altLang="zh-TW" sz="3200" dirty="0" smtClean="0"/>
              <a:t>Displacement</a:t>
            </a:r>
            <a:endParaRPr lang="zh-TW" altLang="en-US" sz="3200" dirty="0"/>
          </a:p>
        </p:txBody>
      </p:sp>
      <p:pic>
        <p:nvPicPr>
          <p:cNvPr id="78" name="圖片 77" descr="圖3A移動式行波壓電線性滑軌傳動系統圖1.png"/>
          <p:cNvPicPr>
            <a:picLocks noChangeAspect="1"/>
          </p:cNvPicPr>
          <p:nvPr/>
        </p:nvPicPr>
        <p:blipFill>
          <a:blip r:embed="rId9" cstate="print"/>
          <a:stretch>
            <a:fillRect/>
          </a:stretch>
        </p:blipFill>
        <p:spPr>
          <a:xfrm>
            <a:off x="530712" y="20650200"/>
            <a:ext cx="10439568" cy="7920000"/>
          </a:xfrm>
          <a:prstGeom prst="rect">
            <a:avLst/>
          </a:prstGeom>
        </p:spPr>
      </p:pic>
      <p:cxnSp>
        <p:nvCxnSpPr>
          <p:cNvPr id="82" name="直線單箭頭接點 81"/>
          <p:cNvCxnSpPr/>
          <p:nvPr/>
        </p:nvCxnSpPr>
        <p:spPr bwMode="auto">
          <a:xfrm flipH="1">
            <a:off x="1781225" y="25041225"/>
            <a:ext cx="1771600" cy="2066925"/>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0" name="直線單箭頭接點 89"/>
          <p:cNvCxnSpPr/>
          <p:nvPr/>
        </p:nvCxnSpPr>
        <p:spPr bwMode="auto">
          <a:xfrm>
            <a:off x="7600950" y="25298400"/>
            <a:ext cx="755650" cy="180975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 name="直線單箭頭接點 91"/>
          <p:cNvCxnSpPr/>
          <p:nvPr/>
        </p:nvCxnSpPr>
        <p:spPr bwMode="auto">
          <a:xfrm flipH="1" flipV="1">
            <a:off x="8477250" y="27917775"/>
            <a:ext cx="19050" cy="2667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zh-TW" altLang="en-US" sz="85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zh-TW" altLang="en-US" sz="85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12242</TotalTime>
  <Words>521</Words>
  <Application>Microsoft Office PowerPoint</Application>
  <PresentationFormat>自訂</PresentationFormat>
  <Paragraphs>37</Paragraphs>
  <Slides>1</Slides>
  <Notes>1</Notes>
  <HiddenSlides>0</HiddenSlides>
  <MMClips>0</MMClips>
  <ScaleCrop>false</ScaleCrop>
  <HeadingPairs>
    <vt:vector size="4" baseType="variant">
      <vt:variant>
        <vt:lpstr>佈景主題</vt:lpstr>
      </vt:variant>
      <vt:variant>
        <vt:i4>1</vt:i4>
      </vt:variant>
      <vt:variant>
        <vt:lpstr>投影片標題</vt:lpstr>
      </vt:variant>
      <vt:variant>
        <vt:i4>1</vt:i4>
      </vt:variant>
    </vt:vector>
  </HeadingPairs>
  <TitlesOfParts>
    <vt:vector size="2" baseType="lpstr">
      <vt:lpstr>預設簡報設計</vt:lpstr>
      <vt:lpstr>投影片 1</vt:lpstr>
    </vt:vector>
  </TitlesOfParts>
  <Company>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陳興芝</dc:creator>
  <cp:lastModifiedBy>DanTang</cp:lastModifiedBy>
  <cp:revision>404</cp:revision>
  <cp:lastPrinted>2015-08-31T10:07:59Z</cp:lastPrinted>
  <dcterms:created xsi:type="dcterms:W3CDTF">2011-09-06T03:08:35Z</dcterms:created>
  <dcterms:modified xsi:type="dcterms:W3CDTF">2017-09-04T11:30:32Z</dcterms:modified>
</cp:coreProperties>
</file>