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>
        <p:scale>
          <a:sx n="25" d="100"/>
          <a:sy n="25" d="100"/>
        </p:scale>
        <p:origin x="-556" y="136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8A35CA7-49D7-453A-BC82-5AD5E47BE6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45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B953B-A955-43B4-AEC1-F866AB5CE94F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0385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DAA4-D55A-49BD-BA81-FBEDA5B6F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38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B129-3D53-416C-8C42-633F2E334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58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84D3-C2C7-4ED2-A494-0E891EFA6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6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9751-08C1-4D12-99F4-4FD3548B8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1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1496-C72B-480E-800A-1B5189E81A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5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5CD-7C04-4039-9ED8-F5AA1E143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8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FBA4-3B68-455D-8ABF-46879D186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6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B782-D153-4756-9F3E-166C31429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F7D5-9E55-45A3-A53A-CD00293A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3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C350-83F7-404C-83E3-F56928B0E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4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815C-5586-49B7-A305-C9F9E0E89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6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fld id="{07C25675-CCE3-4653-85A1-3736C18E2C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1300">
          <a:solidFill>
            <a:schemeClr val="tx1"/>
          </a:solidFill>
          <a:latin typeface="+mn-lt"/>
          <a:ea typeface="+mn-ea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發明展底圖海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32404050" cy="432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字方塊 49"/>
          <p:cNvSpPr txBox="1">
            <a:spLocks noChangeArrowheads="1"/>
          </p:cNvSpPr>
          <p:nvPr/>
        </p:nvSpPr>
        <p:spPr bwMode="auto">
          <a:xfrm>
            <a:off x="3353478" y="41937425"/>
            <a:ext cx="2462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中原大學產學經營暨專利技轉中心 </a:t>
            </a:r>
            <a:r>
              <a:rPr lang="en-US" altLang="zh-TW" sz="6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TEL</a:t>
            </a:r>
            <a:r>
              <a:rPr lang="zh-TW" alt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03-2651831~4 </a:t>
            </a:r>
            <a:r>
              <a:rPr lang="en-US" altLang="zh-TW" sz="6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FAX</a:t>
            </a:r>
            <a:r>
              <a:rPr lang="zh-TW" alt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03-2651809</a:t>
            </a:r>
            <a:endParaRPr lang="en-US" altLang="zh-TW" sz="6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617593" y="1502596"/>
            <a:ext cx="264261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10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超音波輔助加工感測及傳動</a:t>
            </a:r>
            <a:r>
              <a:rPr lang="zh-TW" altLang="zh-TW" sz="1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endParaRPr lang="en-US" altLang="zh-TW" sz="100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System of Detection and Transmission of Ultrasonic Manufacturing</a:t>
            </a:r>
            <a:endParaRPr lang="en-US" altLang="zh-TW" sz="72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304800" y="6202280"/>
            <a:ext cx="31738985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TW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作品</a:t>
            </a:r>
            <a:r>
              <a:rPr lang="zh-TW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6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音波輔助加工技術可在加工製程中加入高頻低振幅的振動，以避免長時間接觸加工工件，可降低加工時所產生之溫度，並可以利用高頻振動效果進行排屑。如此可提高工件之表面加工精度並提升加工速度以及刀具使用壽命。利用壓電材料產生適當之微量振動位移，作為超音波輔助加工之振動來源已成為主流。通常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驅動壓電材料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共振頻率獲得最大之輸出，但在切削加工時，常因切削環境之變化而影響共振頻率，造成壓電致動器之輸出不正常，會使輸出劇降</a:t>
            </a:r>
            <a:r>
              <a:rPr lang="zh-TW" altLang="en-US" sz="48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en-US" sz="48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無法滿足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求之振動位移，若不能及時修正操作頻率解決此突發之位移變化，則會嚴重影響加工精度。為能夠保持穩定之振動位移輸出量，必須具有即時量測振動位移之感測器，以及具有反應快速之追頻控制系統。本發明係利用壓電陶瓷材料分別製作為致動器與感測器，因同質性高可設計裝置於同一結構中簡易地結合，壓電致動器提供振動位移，而壓電感測器可即時有效地量測致動器輸出之振動位移，供回授追頻控制之用。另本發明設計了特殊之傳動機構解決了不受旋轉主軸影響，而能將壓電致動器產生之振動位移傳遞至旋轉之刀具進行加工。如此，超音波輔助系統可獨立於高速旋轉主軸之外，以外接式架構設計方式將兩項組件結合，而較易達成泛用性及模組化之目標。</a:t>
            </a:r>
            <a:endParaRPr lang="zh-TW" altLang="zh-TW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AutoShape 148"/>
          <p:cNvSpPr>
            <a:spLocks noChangeArrowheads="1"/>
          </p:cNvSpPr>
          <p:nvPr/>
        </p:nvSpPr>
        <p:spPr bwMode="auto">
          <a:xfrm>
            <a:off x="247946" y="39676708"/>
            <a:ext cx="31795839" cy="179913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3663" tIns="61831" rIns="123663" bIns="61831" anchor="ctr"/>
          <a:lstStyle>
            <a:lvl1pPr defTabSz="1730375" eaLnBrk="0" hangingPunct="0">
              <a:spcBef>
                <a:spcPct val="20000"/>
              </a:spcBef>
              <a:buFont typeface="Arial" charset="0"/>
              <a:buChar char="•"/>
              <a:defRPr sz="131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730375" eaLnBrk="0" hangingPunct="0">
              <a:spcBef>
                <a:spcPct val="20000"/>
              </a:spcBef>
              <a:buFont typeface="Arial" charset="0"/>
              <a:buChar char="–"/>
              <a:defRPr sz="11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730375" eaLnBrk="0" hangingPunct="0">
              <a:spcBef>
                <a:spcPct val="20000"/>
              </a:spcBef>
              <a:buFont typeface="Arial" charset="0"/>
              <a:buChar char="•"/>
              <a:defRPr sz="9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730375" eaLnBrk="0" hangingPunct="0">
              <a:spcBef>
                <a:spcPct val="20000"/>
              </a:spcBef>
              <a:buFont typeface="Arial" charset="0"/>
              <a:buChar char="–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730375" eaLnBrk="0" hangingPunct="0">
              <a:spcBef>
                <a:spcPct val="20000"/>
              </a:spcBef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kumimoji="0" lang="zh-CN" altLang="en-US" sz="3400" smtClean="0">
              <a:solidFill>
                <a:srgbClr val="6600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61" name="Rectangle 175"/>
          <p:cNvSpPr>
            <a:spLocks noChangeArrowheads="1"/>
          </p:cNvSpPr>
          <p:nvPr/>
        </p:nvSpPr>
        <p:spPr bwMode="auto">
          <a:xfrm>
            <a:off x="576289" y="39748716"/>
            <a:ext cx="31179464" cy="16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3663" tIns="61831" rIns="123663" bIns="6183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專利名稱</a:t>
            </a:r>
            <a:r>
              <a:rPr kumimoji="0"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zh-TW" sz="4400" i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超音波輔助加工之致動與感測系統及傳動介面機構</a:t>
            </a:r>
            <a:r>
              <a:rPr lang="zh-TW" altLang="en-US" sz="4400" i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System </a:t>
            </a:r>
            <a:r>
              <a:rPr lang="en-US" altLang="zh-TW" sz="44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Detection and Transmission of Ultrasonic </a:t>
            </a:r>
            <a:r>
              <a:rPr lang="en-US" altLang="zh-TW" sz="44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Machining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”, 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</a:t>
            </a:r>
            <a:endParaRPr lang="en-US" altLang="zh-TW" sz="4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"</a:t>
            </a:r>
            <a:r>
              <a:rPr lang="zh-TW" altLang="zh-TW" sz="4400" i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超音波輔助加工之傳動介面機構</a:t>
            </a:r>
            <a:r>
              <a:rPr lang="zh-TW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Rotary Transmission Interface Mechanism for Ultrasonically Assisted Machining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", </a:t>
            </a:r>
            <a:endParaRPr kumimoji="0" lang="en-US" altLang="zh-CN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288256" y="14696311"/>
            <a:ext cx="31611513" cy="6186309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131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1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9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創新性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使用相同之壓電陶瓷材料作為致動器與感測器，有利於整體之設計製作與組裝，而感測器可直接有效地感測由致動 </a:t>
            </a:r>
            <a:endParaRPr lang="en-US" altLang="zh-TW" sz="4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器產生之振動位移，相較於裝置其他種類之感測器或間接估算方式，則既簡潔方便且效果佳。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TW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4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傳動件包括一固定環、複數旋轉承載體以及一旋轉環，固定環用以與振幅放大件連接以保持固定的狀態，旋轉環則 </a:t>
            </a:r>
            <a:endParaRPr lang="en-US" altLang="zh-TW" sz="4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用以連接刀具以進行旋轉加工，其中固定環與旋轉環之間有複數滾珠作為乘載。藉由上述之設計架構，壓電致動器</a:t>
            </a:r>
            <a:endParaRPr lang="en-US" altLang="zh-TW" sz="4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及感測器不須隨主軸旋轉，傳動件可將致動器產生之縱向位移有效傳遞至加工刀具。此裝置設計，不需考慮將超音</a:t>
            </a:r>
            <a:endParaRPr lang="en-US" altLang="zh-TW" sz="4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波輔助加工系統植入於高速旋轉主軸內結構中，大幅降低複雜性及專用性限制，有助於實現以外接組裝方式且具模</a:t>
            </a:r>
            <a:endParaRPr lang="en-US" altLang="zh-TW" sz="4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組化之便利性及廣用性。</a:t>
            </a:r>
            <a:endParaRPr lang="zh-TW" altLang="zh-TW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3978889" y="4127403"/>
            <a:ext cx="83416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發明人</a:t>
            </a: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丁鏞、林烜鵬、陳家麒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40385" y="38043171"/>
            <a:ext cx="929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超音波輔助加工機構架設於磨削機台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313593" y="38115179"/>
            <a:ext cx="943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致動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器系統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振動位移輸出量測圖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2682745" y="38043171"/>
            <a:ext cx="880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追蹤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共振</a:t>
            </a:r>
            <a:r>
              <a:rPr lang="zh-TW" altLang="en-US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頻率測試實驗</a:t>
            </a:r>
            <a:endParaRPr lang="zh-TW" altLang="en-US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0954553" y="29307557"/>
            <a:ext cx="11449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高速主軸與超音波輔助系統外接式組裝示意圖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963" y="29402211"/>
            <a:ext cx="7959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超音波輔助</a:t>
            </a:r>
            <a:r>
              <a:rPr lang="zh-TW" altLang="zh-TW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加工致動器</a:t>
            </a:r>
            <a:r>
              <a:rPr lang="en-US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感測器</a:t>
            </a:r>
            <a:endParaRPr lang="zh-TW" altLang="en-US" sz="4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273" y="21144518"/>
            <a:ext cx="30819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zh-TW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應用範例</a:t>
            </a:r>
            <a:endParaRPr lang="en-US" altLang="zh-TW" sz="6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zh-TW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各種高速車床、铣床、磨床、鑽床工具機之磨削加工，產品如晶圓、藍光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、手機及各類精密元件</a:t>
            </a:r>
            <a:r>
              <a:rPr lang="zh-TW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7001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-5477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-3953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7001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-700191"/>
            <a:ext cx="18473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313593" y="32138515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580241" y="29379565"/>
            <a:ext cx="8523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超音波輔助</a:t>
            </a:r>
            <a:r>
              <a:rPr lang="zh-TW" altLang="zh-TW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加工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系統實體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架構圖</a:t>
            </a:r>
            <a:endParaRPr lang="zh-TW" altLang="en-US" sz="4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62" name="Picture 38" descr="C:\Users\Administrator\Desktop\刀把圖片\套筒示意圖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0717" y="23618924"/>
            <a:ext cx="6435804" cy="5091485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5" y="31418435"/>
            <a:ext cx="10332487" cy="66221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19" y="23856031"/>
            <a:ext cx="3656596" cy="4875461"/>
          </a:xfrm>
          <a:prstGeom prst="rect">
            <a:avLst/>
          </a:prstGeom>
        </p:spPr>
      </p:pic>
      <p:pic>
        <p:nvPicPr>
          <p:cNvPr id="1027" name="Picture 3" descr="C:\Users\Administrator\Desktop\刀把圖片\致動器系統振動位移輸出量測圖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65521" y="31418435"/>
            <a:ext cx="10084216" cy="6624736"/>
          </a:xfrm>
          <a:prstGeom prst="rect">
            <a:avLst/>
          </a:prstGeom>
          <a:noFill/>
        </p:spPr>
      </p:pic>
      <p:pic>
        <p:nvPicPr>
          <p:cNvPr id="1031" name="Picture 7" descr="C:\Users\Administrator\Downloads\14164181_10210568043944129_277899761_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06681" y="31346427"/>
            <a:ext cx="9864675" cy="6624736"/>
          </a:xfrm>
          <a:prstGeom prst="rect">
            <a:avLst/>
          </a:prstGeom>
          <a:noFill/>
        </p:spPr>
      </p:pic>
      <p:sp>
        <p:nvSpPr>
          <p:cNvPr id="40" name="向右箭號 39"/>
          <p:cNvSpPr/>
          <p:nvPr/>
        </p:nvSpPr>
        <p:spPr bwMode="auto">
          <a:xfrm>
            <a:off x="8855022" y="25763371"/>
            <a:ext cx="1442347" cy="8025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026" name="Picture 2" descr="C:\Users\Administrator\Desktop\刀把圖片\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749737" y="23258883"/>
            <a:ext cx="4167752" cy="6153945"/>
          </a:xfrm>
          <a:prstGeom prst="rect">
            <a:avLst/>
          </a:prstGeom>
          <a:noFill/>
        </p:spPr>
      </p:pic>
      <p:sp>
        <p:nvSpPr>
          <p:cNvPr id="37" name="加號 36"/>
          <p:cNvSpPr/>
          <p:nvPr/>
        </p:nvSpPr>
        <p:spPr bwMode="auto">
          <a:xfrm>
            <a:off x="20591417" y="25498632"/>
            <a:ext cx="1515264" cy="136065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028" name="Picture 4" descr="C:\Users\Administrator\Desktop\刀把圖片\外接式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79289" y="23258884"/>
            <a:ext cx="4001233" cy="6014073"/>
          </a:xfrm>
          <a:prstGeom prst="rect">
            <a:avLst/>
          </a:prstGeom>
          <a:noFill/>
        </p:spPr>
      </p:pic>
      <p:sp>
        <p:nvSpPr>
          <p:cNvPr id="21" name="向右箭號 20"/>
          <p:cNvSpPr/>
          <p:nvPr/>
        </p:nvSpPr>
        <p:spPr bwMode="auto">
          <a:xfrm>
            <a:off x="25851097" y="25892466"/>
            <a:ext cx="1442347" cy="8025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5" y="23960763"/>
            <a:ext cx="7969930" cy="5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740</Words>
  <Application>Microsoft Office PowerPoint</Application>
  <PresentationFormat>自訂</PresentationFormat>
  <Paragraphs>25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預設簡報設計</vt:lpstr>
      <vt:lpstr>PowerPoint 簡報</vt:lpstr>
    </vt:vector>
  </TitlesOfParts>
  <Company>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陳興芝</dc:creator>
  <cp:lastModifiedBy>Chen家麒</cp:lastModifiedBy>
  <cp:revision>129</cp:revision>
  <cp:lastPrinted>2016-09-02T02:32:54Z</cp:lastPrinted>
  <dcterms:created xsi:type="dcterms:W3CDTF">2011-09-06T03:08:35Z</dcterms:created>
  <dcterms:modified xsi:type="dcterms:W3CDTF">2016-09-02T09:16:24Z</dcterms:modified>
</cp:coreProperties>
</file>