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858000" cy="9144000"/>
  <p:defaultTextStyle>
    <a:defPPr>
      <a:defRPr lang="zh-TW"/>
    </a:defPPr>
    <a:lvl1pPr algn="l" rtl="0" fontAlgn="base">
      <a:spcBef>
        <a:spcPct val="0"/>
      </a:spcBef>
      <a:spcAft>
        <a:spcPct val="0"/>
      </a:spcAft>
      <a:defRPr kumimoji="1" sz="85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85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85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85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8500" kern="1200">
        <a:solidFill>
          <a:schemeClr val="tx1"/>
        </a:solidFill>
        <a:latin typeface="Arial" charset="0"/>
        <a:ea typeface="新細明體" pitchFamily="18" charset="-120"/>
        <a:cs typeface="+mn-cs"/>
      </a:defRPr>
    </a:lvl5pPr>
    <a:lvl6pPr marL="2286000" algn="l" defTabSz="914400" rtl="0" eaLnBrk="1" latinLnBrk="0" hangingPunct="1">
      <a:defRPr kumimoji="1" sz="8500" kern="1200">
        <a:solidFill>
          <a:schemeClr val="tx1"/>
        </a:solidFill>
        <a:latin typeface="Arial" charset="0"/>
        <a:ea typeface="新細明體" pitchFamily="18" charset="-120"/>
        <a:cs typeface="+mn-cs"/>
      </a:defRPr>
    </a:lvl6pPr>
    <a:lvl7pPr marL="2743200" algn="l" defTabSz="914400" rtl="0" eaLnBrk="1" latinLnBrk="0" hangingPunct="1">
      <a:defRPr kumimoji="1" sz="8500" kern="1200">
        <a:solidFill>
          <a:schemeClr val="tx1"/>
        </a:solidFill>
        <a:latin typeface="Arial" charset="0"/>
        <a:ea typeface="新細明體" pitchFamily="18" charset="-120"/>
        <a:cs typeface="+mn-cs"/>
      </a:defRPr>
    </a:lvl7pPr>
    <a:lvl8pPr marL="3200400" algn="l" defTabSz="914400" rtl="0" eaLnBrk="1" latinLnBrk="0" hangingPunct="1">
      <a:defRPr kumimoji="1" sz="8500" kern="1200">
        <a:solidFill>
          <a:schemeClr val="tx1"/>
        </a:solidFill>
        <a:latin typeface="Arial" charset="0"/>
        <a:ea typeface="新細明體" pitchFamily="18" charset="-120"/>
        <a:cs typeface="+mn-cs"/>
      </a:defRPr>
    </a:lvl8pPr>
    <a:lvl9pPr marL="3657600" algn="l" defTabSz="914400" rtl="0" eaLnBrk="1" latinLnBrk="0" hangingPunct="1">
      <a:defRPr kumimoji="1" sz="85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varScale="1">
        <p:scale>
          <a:sx n="13" d="100"/>
          <a:sy n="13" d="100"/>
        </p:scale>
        <p:origin x="2549" y="168"/>
      </p:cViewPr>
      <p:guideLst>
        <p:guide orient="horz" pos="13608"/>
        <p:guide pos="1020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98A35CA7-49D7-453A-BC82-5AD5E47BE6BC}" type="slidenum">
              <a:rPr lang="en-US" altLang="zh-TW"/>
              <a:pPr>
                <a:defRPr/>
              </a:pPr>
              <a:t>‹#›</a:t>
            </a:fld>
            <a:endParaRPr lang="en-US" altLang="zh-TW"/>
          </a:p>
        </p:txBody>
      </p:sp>
    </p:spTree>
    <p:extLst>
      <p:ext uri="{BB962C8B-B14F-4D97-AF65-F5344CB8AC3E}">
        <p14:creationId xmlns:p14="http://schemas.microsoft.com/office/powerpoint/2010/main" val="79450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99AB953B-A955-43B4-AEC1-F866AB5CE94F}" type="slidenum">
              <a:rPr lang="en-US" altLang="zh-TW" smtClean="0"/>
              <a:pPr eaLnBrk="1" hangingPunct="1">
                <a:spcBef>
                  <a:spcPct val="0"/>
                </a:spcBef>
              </a:pPr>
              <a:t>1</a:t>
            </a:fld>
            <a:endParaRPr lang="en-US" altLang="zh-TW"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127396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430463" y="13422313"/>
            <a:ext cx="27543125" cy="9259887"/>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25CDAA4-D55A-49BD-BA81-FBEDA5B6F7C4}" type="slidenum">
              <a:rPr lang="en-US" altLang="zh-TW"/>
              <a:pPr>
                <a:defRPr/>
              </a:pPr>
              <a:t>‹#›</a:t>
            </a:fld>
            <a:endParaRPr lang="en-US" altLang="zh-TW"/>
          </a:p>
        </p:txBody>
      </p:sp>
    </p:spTree>
    <p:extLst>
      <p:ext uri="{BB962C8B-B14F-4D97-AF65-F5344CB8AC3E}">
        <p14:creationId xmlns:p14="http://schemas.microsoft.com/office/powerpoint/2010/main" val="10538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2B129-3D53-416C-8C42-633F2E33497F}" type="slidenum">
              <a:rPr lang="en-US" altLang="zh-TW"/>
              <a:pPr>
                <a:defRPr/>
              </a:pPr>
              <a:t>‹#›</a:t>
            </a:fld>
            <a:endParaRPr lang="en-US" altLang="zh-TW"/>
          </a:p>
        </p:txBody>
      </p:sp>
    </p:spTree>
    <p:extLst>
      <p:ext uri="{BB962C8B-B14F-4D97-AF65-F5344CB8AC3E}">
        <p14:creationId xmlns:p14="http://schemas.microsoft.com/office/powerpoint/2010/main" val="2885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3413" y="1730375"/>
            <a:ext cx="7289800" cy="368649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620838" y="1730375"/>
            <a:ext cx="21720175" cy="368649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7084D3-C2C7-4ED2-A494-0E891EFA6CF5}" type="slidenum">
              <a:rPr lang="en-US" altLang="zh-TW"/>
              <a:pPr>
                <a:defRPr/>
              </a:pPr>
              <a:t>‹#›</a:t>
            </a:fld>
            <a:endParaRPr lang="en-US" altLang="zh-TW"/>
          </a:p>
        </p:txBody>
      </p:sp>
    </p:spTree>
    <p:extLst>
      <p:ext uri="{BB962C8B-B14F-4D97-AF65-F5344CB8AC3E}">
        <p14:creationId xmlns:p14="http://schemas.microsoft.com/office/powerpoint/2010/main" val="6176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DA79751-08C1-4D12-99F4-4FD3548B8BB4}" type="slidenum">
              <a:rPr lang="en-US" altLang="zh-TW"/>
              <a:pPr>
                <a:defRPr/>
              </a:pPr>
              <a:t>‹#›</a:t>
            </a:fld>
            <a:endParaRPr lang="en-US" altLang="zh-TW"/>
          </a:p>
        </p:txBody>
      </p:sp>
    </p:spTree>
    <p:extLst>
      <p:ext uri="{BB962C8B-B14F-4D97-AF65-F5344CB8AC3E}">
        <p14:creationId xmlns:p14="http://schemas.microsoft.com/office/powerpoint/2010/main" val="25781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59050" y="27763788"/>
            <a:ext cx="27544713" cy="8580437"/>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C91496-C72B-480E-800A-1B5189E81AE1}" type="slidenum">
              <a:rPr lang="en-US" altLang="zh-TW"/>
              <a:pPr>
                <a:defRPr/>
              </a:pPr>
              <a:t>‹#›</a:t>
            </a:fld>
            <a:endParaRPr lang="en-US" altLang="zh-TW"/>
          </a:p>
        </p:txBody>
      </p:sp>
    </p:spTree>
    <p:extLst>
      <p:ext uri="{BB962C8B-B14F-4D97-AF65-F5344CB8AC3E}">
        <p14:creationId xmlns:p14="http://schemas.microsoft.com/office/powerpoint/2010/main" val="3233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8FA45CD-7C04-4039-9ED8-F5AA1E143B0D}" type="slidenum">
              <a:rPr lang="en-US" altLang="zh-TW"/>
              <a:pPr>
                <a:defRPr/>
              </a:pPr>
              <a:t>‹#›</a:t>
            </a:fld>
            <a:endParaRPr lang="en-US" altLang="zh-TW"/>
          </a:p>
        </p:txBody>
      </p:sp>
    </p:spTree>
    <p:extLst>
      <p:ext uri="{BB962C8B-B14F-4D97-AF65-F5344CB8AC3E}">
        <p14:creationId xmlns:p14="http://schemas.microsoft.com/office/powerpoint/2010/main" val="99486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095FBA4-3B68-455D-8ABF-46879D186826}" type="slidenum">
              <a:rPr lang="en-US" altLang="zh-TW"/>
              <a:pPr>
                <a:defRPr/>
              </a:pPr>
              <a:t>‹#›</a:t>
            </a:fld>
            <a:endParaRPr lang="en-US" altLang="zh-TW"/>
          </a:p>
        </p:txBody>
      </p:sp>
    </p:spTree>
    <p:extLst>
      <p:ext uri="{BB962C8B-B14F-4D97-AF65-F5344CB8AC3E}">
        <p14:creationId xmlns:p14="http://schemas.microsoft.com/office/powerpoint/2010/main" val="11196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0FB782-D153-4756-9F3E-166C31429E3C}" type="slidenum">
              <a:rPr lang="en-US" altLang="zh-TW"/>
              <a:pPr>
                <a:defRPr/>
              </a:pPr>
              <a:t>‹#›</a:t>
            </a:fld>
            <a:endParaRPr lang="en-US" altLang="zh-TW"/>
          </a:p>
        </p:txBody>
      </p:sp>
    </p:spTree>
    <p:extLst>
      <p:ext uri="{BB962C8B-B14F-4D97-AF65-F5344CB8AC3E}">
        <p14:creationId xmlns:p14="http://schemas.microsoft.com/office/powerpoint/2010/main" val="1432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2CCF7D5-9E55-45A3-A53A-CD00293A0ECA}" type="slidenum">
              <a:rPr lang="en-US" altLang="zh-TW"/>
              <a:pPr>
                <a:defRPr/>
              </a:pPr>
              <a:t>‹#›</a:t>
            </a:fld>
            <a:endParaRPr lang="en-US" altLang="zh-TW"/>
          </a:p>
        </p:txBody>
      </p:sp>
    </p:spTree>
    <p:extLst>
      <p:ext uri="{BB962C8B-B14F-4D97-AF65-F5344CB8AC3E}">
        <p14:creationId xmlns:p14="http://schemas.microsoft.com/office/powerpoint/2010/main" val="22653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20838" y="1720850"/>
            <a:ext cx="10660062" cy="731996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7DDC350-83F7-404C-83E3-F56928B0EACA}" type="slidenum">
              <a:rPr lang="en-US" altLang="zh-TW"/>
              <a:pPr>
                <a:defRPr/>
              </a:pPr>
              <a:t>‹#›</a:t>
            </a:fld>
            <a:endParaRPr lang="en-US" altLang="zh-TW"/>
          </a:p>
        </p:txBody>
      </p:sp>
    </p:spTree>
    <p:extLst>
      <p:ext uri="{BB962C8B-B14F-4D97-AF65-F5344CB8AC3E}">
        <p14:creationId xmlns:p14="http://schemas.microsoft.com/office/powerpoint/2010/main" val="399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51588" y="30243463"/>
            <a:ext cx="19442112" cy="3570287"/>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99815C-5586-49B7-A305-C9F9E0E894BE}" type="slidenum">
              <a:rPr lang="en-US" altLang="zh-TW"/>
              <a:pPr>
                <a:defRPr/>
              </a:pPr>
              <a:t>‹#›</a:t>
            </a:fld>
            <a:endParaRPr lang="en-US" altLang="zh-TW"/>
          </a:p>
        </p:txBody>
      </p:sp>
    </p:spTree>
    <p:extLst>
      <p:ext uri="{BB962C8B-B14F-4D97-AF65-F5344CB8AC3E}">
        <p14:creationId xmlns:p14="http://schemas.microsoft.com/office/powerpoint/2010/main" val="1350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ea typeface="新細明體" pitchFamily="18" charset="-120"/>
              </a:defRPr>
            </a:lvl1pPr>
          </a:lstStyle>
          <a:p>
            <a:pPr>
              <a:defRPr/>
            </a:pPr>
            <a:fld id="{07C25675-CCE3-4653-85A1-3736C18E2C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kumimoji="1" sz="20800">
          <a:solidFill>
            <a:schemeClr val="tx2"/>
          </a:solidFill>
          <a:latin typeface="+mj-lt"/>
          <a:ea typeface="+mj-ea"/>
          <a:cs typeface="+mj-cs"/>
        </a:defRPr>
      </a:lvl1pPr>
      <a:lvl2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2pPr>
      <a:lvl3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3pPr>
      <a:lvl4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4pPr>
      <a:lvl5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5pPr>
      <a:lvl6pPr marL="457200" algn="ctr" defTabSz="4321175" rtl="0" fontAlgn="base">
        <a:spcBef>
          <a:spcPct val="0"/>
        </a:spcBef>
        <a:spcAft>
          <a:spcPct val="0"/>
        </a:spcAft>
        <a:defRPr kumimoji="1" sz="20800">
          <a:solidFill>
            <a:schemeClr val="tx2"/>
          </a:solidFill>
          <a:latin typeface="Arial" charset="0"/>
          <a:ea typeface="新細明體" pitchFamily="18" charset="-120"/>
        </a:defRPr>
      </a:lvl6pPr>
      <a:lvl7pPr marL="914400" algn="ctr" defTabSz="4321175" rtl="0" fontAlgn="base">
        <a:spcBef>
          <a:spcPct val="0"/>
        </a:spcBef>
        <a:spcAft>
          <a:spcPct val="0"/>
        </a:spcAft>
        <a:defRPr kumimoji="1" sz="20800">
          <a:solidFill>
            <a:schemeClr val="tx2"/>
          </a:solidFill>
          <a:latin typeface="Arial" charset="0"/>
          <a:ea typeface="新細明體" pitchFamily="18" charset="-120"/>
        </a:defRPr>
      </a:lvl7pPr>
      <a:lvl8pPr marL="1371600" algn="ctr" defTabSz="4321175" rtl="0" fontAlgn="base">
        <a:spcBef>
          <a:spcPct val="0"/>
        </a:spcBef>
        <a:spcAft>
          <a:spcPct val="0"/>
        </a:spcAft>
        <a:defRPr kumimoji="1" sz="20800">
          <a:solidFill>
            <a:schemeClr val="tx2"/>
          </a:solidFill>
          <a:latin typeface="Arial" charset="0"/>
          <a:ea typeface="新細明體" pitchFamily="18" charset="-120"/>
        </a:defRPr>
      </a:lvl8pPr>
      <a:lvl9pPr marL="1828800" algn="ctr" defTabSz="4321175" rtl="0" fontAlgn="base">
        <a:spcBef>
          <a:spcPct val="0"/>
        </a:spcBef>
        <a:spcAft>
          <a:spcPct val="0"/>
        </a:spcAft>
        <a:defRPr kumimoji="1" sz="20800">
          <a:solidFill>
            <a:schemeClr val="tx2"/>
          </a:solidFill>
          <a:latin typeface="Arial" charset="0"/>
          <a:ea typeface="新細明體" pitchFamily="18" charset="-120"/>
        </a:defRPr>
      </a:lvl9pPr>
    </p:titleStyle>
    <p:bodyStyle>
      <a:lvl1pPr marL="1620838" indent="-1620838" algn="l" defTabSz="4321175" rtl="0" eaLnBrk="0" fontAlgn="base" hangingPunct="0">
        <a:spcBef>
          <a:spcPct val="20000"/>
        </a:spcBef>
        <a:spcAft>
          <a:spcPct val="0"/>
        </a:spcAft>
        <a:buChar char="•"/>
        <a:defRPr kumimoji="1"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kumimoji="1" sz="13200">
          <a:solidFill>
            <a:schemeClr val="tx1"/>
          </a:solidFill>
          <a:latin typeface="+mn-lt"/>
          <a:ea typeface="+mn-ea"/>
        </a:defRPr>
      </a:lvl2pPr>
      <a:lvl3pPr marL="5400675" indent="-1079500" algn="l" defTabSz="4321175" rtl="0" eaLnBrk="0" fontAlgn="base" hangingPunct="0">
        <a:spcBef>
          <a:spcPct val="20000"/>
        </a:spcBef>
        <a:spcAft>
          <a:spcPct val="0"/>
        </a:spcAft>
        <a:buChar char="•"/>
        <a:defRPr kumimoji="1" sz="11300">
          <a:solidFill>
            <a:schemeClr val="tx1"/>
          </a:solidFill>
          <a:latin typeface="+mn-lt"/>
          <a:ea typeface="+mn-ea"/>
        </a:defRPr>
      </a:lvl3pPr>
      <a:lvl4pPr marL="7561263" indent="-1081088" algn="l" defTabSz="4321175" rtl="0" eaLnBrk="0" fontAlgn="base" hangingPunct="0">
        <a:spcBef>
          <a:spcPct val="20000"/>
        </a:spcBef>
        <a:spcAft>
          <a:spcPct val="0"/>
        </a:spcAft>
        <a:buChar char="–"/>
        <a:defRPr kumimoji="1" sz="9500">
          <a:solidFill>
            <a:schemeClr val="tx1"/>
          </a:solidFill>
          <a:latin typeface="+mn-lt"/>
          <a:ea typeface="+mn-ea"/>
        </a:defRPr>
      </a:lvl4pPr>
      <a:lvl5pPr marL="9721850" indent="-1081088" algn="l" defTabSz="4321175" rtl="0" eaLnBrk="0" fontAlgn="base" hangingPunct="0">
        <a:spcBef>
          <a:spcPct val="20000"/>
        </a:spcBef>
        <a:spcAft>
          <a:spcPct val="0"/>
        </a:spcAft>
        <a:buChar char="»"/>
        <a:defRPr kumimoji="1" sz="9500">
          <a:solidFill>
            <a:schemeClr val="tx1"/>
          </a:solidFill>
          <a:latin typeface="+mn-lt"/>
          <a:ea typeface="+mn-ea"/>
        </a:defRPr>
      </a:lvl5pPr>
      <a:lvl6pPr marL="10179050" indent="-1081088" algn="l" defTabSz="4321175" rtl="0" fontAlgn="base">
        <a:spcBef>
          <a:spcPct val="20000"/>
        </a:spcBef>
        <a:spcAft>
          <a:spcPct val="0"/>
        </a:spcAft>
        <a:buChar char="»"/>
        <a:defRPr kumimoji="1" sz="9500">
          <a:solidFill>
            <a:schemeClr val="tx1"/>
          </a:solidFill>
          <a:latin typeface="+mn-lt"/>
          <a:ea typeface="+mn-ea"/>
        </a:defRPr>
      </a:lvl6pPr>
      <a:lvl7pPr marL="10636250" indent="-1081088" algn="l" defTabSz="4321175" rtl="0" fontAlgn="base">
        <a:spcBef>
          <a:spcPct val="20000"/>
        </a:spcBef>
        <a:spcAft>
          <a:spcPct val="0"/>
        </a:spcAft>
        <a:buChar char="»"/>
        <a:defRPr kumimoji="1" sz="9500">
          <a:solidFill>
            <a:schemeClr val="tx1"/>
          </a:solidFill>
          <a:latin typeface="+mn-lt"/>
          <a:ea typeface="+mn-ea"/>
        </a:defRPr>
      </a:lvl7pPr>
      <a:lvl8pPr marL="11093450" indent="-1081088" algn="l" defTabSz="4321175" rtl="0" fontAlgn="base">
        <a:spcBef>
          <a:spcPct val="20000"/>
        </a:spcBef>
        <a:spcAft>
          <a:spcPct val="0"/>
        </a:spcAft>
        <a:buChar char="»"/>
        <a:defRPr kumimoji="1" sz="9500">
          <a:solidFill>
            <a:schemeClr val="tx1"/>
          </a:solidFill>
          <a:latin typeface="+mn-lt"/>
          <a:ea typeface="+mn-ea"/>
        </a:defRPr>
      </a:lvl8pPr>
      <a:lvl9pPr marL="11550650" indent="-1081088" algn="l" defTabSz="4321175" rtl="0" fontAlgn="base">
        <a:spcBef>
          <a:spcPct val="20000"/>
        </a:spcBef>
        <a:spcAft>
          <a:spcPct val="0"/>
        </a:spcAft>
        <a:buChar char="»"/>
        <a:defRPr kumimoji="1" sz="95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zh-TW" altLang="zh-TW" dirty="0" smtClean="0"/>
          </a:p>
        </p:txBody>
      </p:sp>
      <p:sp>
        <p:nvSpPr>
          <p:cNvPr id="2051" name="Rectangle 3"/>
          <p:cNvSpPr>
            <a:spLocks noGrp="1" noChangeArrowheads="1"/>
          </p:cNvSpPr>
          <p:nvPr>
            <p:ph type="body" idx="1"/>
          </p:nvPr>
        </p:nvSpPr>
        <p:spPr/>
        <p:txBody>
          <a:bodyPr/>
          <a:lstStyle/>
          <a:p>
            <a:pPr eaLnBrk="1" hangingPunct="1"/>
            <a:endParaRPr lang="zh-TW" altLang="zh-TW" smtClean="0"/>
          </a:p>
        </p:txBody>
      </p:sp>
      <p:pic>
        <p:nvPicPr>
          <p:cNvPr id="2052" name="Picture 4" descr="發明展底圖海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91" y="2875"/>
            <a:ext cx="32404050" cy="432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文字方塊 49"/>
          <p:cNvSpPr txBox="1">
            <a:spLocks noChangeArrowheads="1"/>
          </p:cNvSpPr>
          <p:nvPr/>
        </p:nvSpPr>
        <p:spPr bwMode="auto">
          <a:xfrm>
            <a:off x="3353478" y="41937425"/>
            <a:ext cx="24625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FontTx/>
              <a:buNone/>
            </a:pPr>
            <a:r>
              <a:rPr lang="zh-TW" altLang="en-US" sz="6000" dirty="0">
                <a:solidFill>
                  <a:schemeClr val="bg1"/>
                </a:solidFill>
                <a:latin typeface="Times New Roman" pitchFamily="18" charset="0"/>
                <a:ea typeface="標楷體" pitchFamily="65" charset="-120"/>
                <a:cs typeface="Times New Roman" pitchFamily="18" charset="0"/>
              </a:rPr>
              <a:t>中原大學產學經營暨專利技轉中心 </a:t>
            </a:r>
            <a:r>
              <a:rPr lang="en-US" altLang="zh-TW" sz="6000" dirty="0">
                <a:solidFill>
                  <a:schemeClr val="bg1"/>
                </a:solidFill>
                <a:latin typeface="Times New Roman" pitchFamily="18" charset="0"/>
                <a:ea typeface="標楷體" pitchFamily="65" charset="-120"/>
                <a:cs typeface="Times New Roman" pitchFamily="18" charset="0"/>
              </a:rPr>
              <a:t>TEL</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03-2651831~4 </a:t>
            </a:r>
            <a:r>
              <a:rPr lang="en-US" altLang="zh-TW" sz="6000" dirty="0">
                <a:solidFill>
                  <a:schemeClr val="bg1"/>
                </a:solidFill>
                <a:latin typeface="Times New Roman" pitchFamily="18" charset="0"/>
                <a:ea typeface="標楷體" pitchFamily="65" charset="-120"/>
                <a:cs typeface="Times New Roman" pitchFamily="18" charset="0"/>
              </a:rPr>
              <a:t>FAX</a:t>
            </a:r>
            <a:r>
              <a:rPr lang="zh-TW" altLang="en-US" sz="6000" dirty="0" smtClean="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03-2651809</a:t>
            </a:r>
            <a:endParaRPr lang="en-US" altLang="zh-TW" sz="6000" dirty="0">
              <a:solidFill>
                <a:schemeClr val="bg1"/>
              </a:solidFill>
              <a:latin typeface="Times New Roman" pitchFamily="18" charset="0"/>
              <a:ea typeface="標楷體" pitchFamily="65" charset="-120"/>
              <a:cs typeface="Times New Roman" pitchFamily="18" charset="0"/>
            </a:endParaRPr>
          </a:p>
        </p:txBody>
      </p:sp>
      <p:sp>
        <p:nvSpPr>
          <p:cNvPr id="2" name="文字方塊 1"/>
          <p:cNvSpPr txBox="1"/>
          <p:nvPr/>
        </p:nvSpPr>
        <p:spPr>
          <a:xfrm>
            <a:off x="6195350" y="1591439"/>
            <a:ext cx="24580768" cy="1631216"/>
          </a:xfrm>
          <a:prstGeom prst="rect">
            <a:avLst/>
          </a:prstGeom>
          <a:noFill/>
        </p:spPr>
        <p:txBody>
          <a:bodyPr wrap="none" rtlCol="0">
            <a:spAutoFit/>
          </a:bodyPr>
          <a:lstStyle/>
          <a:p>
            <a:r>
              <a:rPr lang="zh-TW" altLang="en-US" sz="10000" b="1" dirty="0" smtClean="0">
                <a:solidFill>
                  <a:srgbClr val="FFFF00"/>
                </a:solidFill>
                <a:latin typeface="標楷體" panose="03000509000000000000" pitchFamily="65" charset="-120"/>
                <a:ea typeface="標楷體" panose="03000509000000000000" pitchFamily="65" charset="-120"/>
              </a:rPr>
              <a:t>開發重組</a:t>
            </a:r>
            <a:r>
              <a:rPr lang="zh-TW" altLang="en-US" sz="10000" b="1" dirty="0">
                <a:solidFill>
                  <a:srgbClr val="FFFF00"/>
                </a:solidFill>
                <a:latin typeface="標楷體" panose="03000509000000000000" pitchFamily="65" charset="-120"/>
                <a:ea typeface="標楷體" panose="03000509000000000000" pitchFamily="65" charset="-120"/>
              </a:rPr>
              <a:t>桿狀</a:t>
            </a:r>
            <a:r>
              <a:rPr lang="zh-TW" altLang="en-US" sz="10000" b="1" dirty="0" smtClean="0">
                <a:solidFill>
                  <a:srgbClr val="FFFF00"/>
                </a:solidFill>
                <a:latin typeface="標楷體" panose="03000509000000000000" pitchFamily="65" charset="-120"/>
                <a:ea typeface="標楷體" panose="03000509000000000000" pitchFamily="65" charset="-120"/>
              </a:rPr>
              <a:t>病毒生產雙價動物疫苗之平台</a:t>
            </a:r>
            <a:endParaRPr lang="zh-TW" altLang="en-US" sz="10000" b="1" dirty="0">
              <a:solidFill>
                <a:srgbClr val="FFFF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3111822" y="4011514"/>
            <a:ext cx="8481809" cy="1015663"/>
          </a:xfrm>
          <a:prstGeom prst="rect">
            <a:avLst/>
          </a:prstGeom>
          <a:noFill/>
        </p:spPr>
        <p:txBody>
          <a:bodyPr wrap="none" rtlCol="0">
            <a:spAutoFit/>
          </a:bodyPr>
          <a:lstStyle/>
          <a:p>
            <a:r>
              <a:rPr lang="zh-TW" altLang="en-US" sz="6000" b="1" smtClean="0">
                <a:solidFill>
                  <a:srgbClr val="FF0000"/>
                </a:solidFill>
                <a:latin typeface="+mj-lt"/>
                <a:ea typeface="標楷體" panose="03000509000000000000" pitchFamily="65" charset="-120"/>
              </a:rPr>
              <a:t>美國專利</a:t>
            </a:r>
            <a:r>
              <a:rPr lang="en-US" altLang="zh-TW" sz="6000" b="1" dirty="0" smtClean="0">
                <a:solidFill>
                  <a:srgbClr val="FF0000"/>
                </a:solidFill>
                <a:latin typeface="+mj-lt"/>
                <a:ea typeface="標楷體" panose="03000509000000000000" pitchFamily="65" charset="-120"/>
              </a:rPr>
              <a:t>US9328147 </a:t>
            </a:r>
            <a:r>
              <a:rPr lang="en-US" altLang="zh-TW" sz="6000" b="1" dirty="0">
                <a:solidFill>
                  <a:srgbClr val="FF0000"/>
                </a:solidFill>
                <a:latin typeface="+mj-lt"/>
                <a:ea typeface="標楷體" panose="03000509000000000000" pitchFamily="65" charset="-120"/>
              </a:rPr>
              <a:t>B2</a:t>
            </a:r>
            <a:endParaRPr lang="zh-TW" altLang="en-US" sz="6000" b="1" dirty="0">
              <a:solidFill>
                <a:srgbClr val="FF0000"/>
              </a:solidFill>
              <a:latin typeface="+mj-lt"/>
              <a:ea typeface="標楷體" panose="03000509000000000000" pitchFamily="65" charset="-120"/>
            </a:endParaRPr>
          </a:p>
        </p:txBody>
      </p:sp>
      <p:sp>
        <p:nvSpPr>
          <p:cNvPr id="5" name="文字方塊 4"/>
          <p:cNvSpPr txBox="1"/>
          <p:nvPr/>
        </p:nvSpPr>
        <p:spPr>
          <a:xfrm>
            <a:off x="5544841" y="3138505"/>
            <a:ext cx="26119394" cy="1015663"/>
          </a:xfrm>
          <a:prstGeom prst="rect">
            <a:avLst/>
          </a:prstGeom>
          <a:noFill/>
        </p:spPr>
        <p:txBody>
          <a:bodyPr wrap="none" rtlCol="0">
            <a:spAutoFit/>
          </a:bodyPr>
          <a:lstStyle/>
          <a:p>
            <a:r>
              <a:rPr lang="en-US" altLang="zh-TW" sz="6000" b="1" dirty="0">
                <a:solidFill>
                  <a:srgbClr val="FFFF00"/>
                </a:solidFill>
              </a:rPr>
              <a:t>NOVEL RECOMBINANT BACULOVIRUS VECTOR AND USES THEREOF</a:t>
            </a:r>
            <a:endParaRPr lang="zh-TW" altLang="en-US" sz="6000" b="1" dirty="0">
              <a:solidFill>
                <a:srgbClr val="FFFF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227006080"/>
              </p:ext>
            </p:extLst>
          </p:nvPr>
        </p:nvGraphicFramePr>
        <p:xfrm>
          <a:off x="64834" y="6195497"/>
          <a:ext cx="32103990" cy="35583376"/>
        </p:xfrm>
        <a:graphic>
          <a:graphicData uri="http://schemas.openxmlformats.org/drawingml/2006/table">
            <a:tbl>
              <a:tblPr firstRow="1" bandRow="1">
                <a:tableStyleId>{93296810-A885-4BE3-A3E7-6D5BEEA58F35}</a:tableStyleId>
              </a:tblPr>
              <a:tblGrid>
                <a:gridCol w="32103990"/>
              </a:tblGrid>
              <a:tr h="13889536">
                <a:tc>
                  <a:txBody>
                    <a:bodyPr/>
                    <a:lstStyle/>
                    <a:p>
                      <a:endParaRPr lang="zh-TW" altLang="en-US" dirty="0"/>
                    </a:p>
                  </a:txBody>
                  <a:tcPr>
                    <a:solidFill>
                      <a:schemeClr val="bg1"/>
                    </a:solidFill>
                  </a:tcPr>
                </a:tc>
              </a:tr>
              <a:tr h="7143600">
                <a:tc>
                  <a:txBody>
                    <a:bodyPr/>
                    <a:lstStyle/>
                    <a:p>
                      <a:endParaRPr lang="zh-TW" altLang="en-US" dirty="0"/>
                    </a:p>
                  </a:txBody>
                  <a:tcPr>
                    <a:solidFill>
                      <a:schemeClr val="bg1"/>
                    </a:solidFill>
                  </a:tcPr>
                </a:tc>
              </a:tr>
              <a:tr h="7143600">
                <a:tc>
                  <a:txBody>
                    <a:bodyPr/>
                    <a:lstStyle/>
                    <a:p>
                      <a:endParaRPr lang="zh-TW" altLang="en-US" sz="4000" dirty="0"/>
                    </a:p>
                  </a:txBody>
                  <a:tcPr>
                    <a:solidFill>
                      <a:schemeClr val="bg1"/>
                    </a:solidFill>
                  </a:tcPr>
                </a:tc>
              </a:tr>
              <a:tr h="7243853">
                <a:tc>
                  <a:txBody>
                    <a:bodyPr/>
                    <a:lstStyle/>
                    <a:p>
                      <a:pPr algn="just"/>
                      <a:r>
                        <a:rPr lang="zh-TW" altLang="en-US" sz="6000" b="1" dirty="0" smtClean="0">
                          <a:solidFill>
                            <a:srgbClr val="00B050"/>
                          </a:solidFill>
                          <a:latin typeface="標楷體" panose="03000509000000000000" pitchFamily="65" charset="-120"/>
                          <a:ea typeface="標楷體" panose="03000509000000000000" pitchFamily="65" charset="-120"/>
                        </a:rPr>
                        <a:t>結論</a:t>
                      </a:r>
                      <a:r>
                        <a:rPr lang="en-US" altLang="zh-TW" sz="6000" b="1" dirty="0" smtClean="0">
                          <a:solidFill>
                            <a:srgbClr val="00B050"/>
                          </a:solidFill>
                          <a:latin typeface="標楷體" panose="03000509000000000000" pitchFamily="65" charset="-120"/>
                          <a:ea typeface="標楷體" panose="03000509000000000000" pitchFamily="65" charset="-120"/>
                        </a:rPr>
                        <a:t>:</a:t>
                      </a:r>
                      <a:r>
                        <a:rPr lang="zh-TW" altLang="en-US" sz="6000" dirty="0" smtClean="0">
                          <a:latin typeface="標楷體" panose="03000509000000000000" pitchFamily="65" charset="-120"/>
                          <a:ea typeface="標楷體" panose="03000509000000000000" pitchFamily="65" charset="-120"/>
                        </a:rPr>
                        <a:t>有效的利用桿狀病毒於昆蟲細胞中同時產出多種不同的病毒蛋白可以成功的開發多價疫苗，而多效型桿狀病毒表現系統</a:t>
                      </a:r>
                      <a:r>
                        <a:rPr lang="en-US" altLang="zh-TW" sz="6000" dirty="0" smtClean="0">
                          <a:latin typeface="標楷體" panose="03000509000000000000" pitchFamily="65" charset="-120"/>
                          <a:ea typeface="標楷體" panose="03000509000000000000" pitchFamily="65" charset="-120"/>
                        </a:rPr>
                        <a:t>(multigene </a:t>
                      </a:r>
                      <a:r>
                        <a:rPr lang="en-US" altLang="zh-TW" sz="6000" dirty="0" err="1" smtClean="0">
                          <a:latin typeface="標楷體" panose="03000509000000000000" pitchFamily="65" charset="-120"/>
                          <a:ea typeface="標楷體" panose="03000509000000000000" pitchFamily="65" charset="-120"/>
                        </a:rPr>
                        <a:t>baculovirus</a:t>
                      </a:r>
                      <a:r>
                        <a:rPr lang="en-US" altLang="zh-TW" sz="6000" dirty="0" smtClean="0">
                          <a:latin typeface="標楷體" panose="03000509000000000000" pitchFamily="65" charset="-120"/>
                          <a:ea typeface="標楷體" panose="03000509000000000000" pitchFamily="65" charset="-120"/>
                        </a:rPr>
                        <a:t> expression vector system)</a:t>
                      </a:r>
                      <a:r>
                        <a:rPr lang="zh-TW" altLang="en-US" sz="6000" dirty="0" smtClean="0">
                          <a:latin typeface="標楷體" panose="03000509000000000000" pitchFamily="65" charset="-120"/>
                          <a:ea typeface="標楷體" panose="03000509000000000000" pitchFamily="65" charset="-120"/>
                        </a:rPr>
                        <a:t>的開發便是一很有利的工具。本發明即以</a:t>
                      </a:r>
                      <a:r>
                        <a:rPr lang="zh-TW" altLang="en-US" sz="6000" b="1" dirty="0" smtClean="0">
                          <a:solidFill>
                            <a:srgbClr val="7030A0"/>
                          </a:solidFill>
                          <a:latin typeface="標楷體" panose="03000509000000000000" pitchFamily="65" charset="-120"/>
                          <a:ea typeface="標楷體" panose="03000509000000000000" pitchFamily="65" charset="-120"/>
                        </a:rPr>
                        <a:t>分獲日本與台灣專利</a:t>
                      </a:r>
                      <a:r>
                        <a:rPr lang="zh-TW" altLang="en-US" sz="6000" dirty="0" smtClean="0">
                          <a:latin typeface="標楷體" panose="03000509000000000000" pitchFamily="65" charset="-120"/>
                          <a:ea typeface="標楷體" panose="03000509000000000000" pitchFamily="65" charset="-120"/>
                        </a:rPr>
                        <a:t>的</a:t>
                      </a:r>
                      <a:r>
                        <a:rPr lang="zh-TW" altLang="en-US" sz="6000" b="1" dirty="0" smtClean="0">
                          <a:solidFill>
                            <a:srgbClr val="FF0000"/>
                          </a:solidFill>
                          <a:latin typeface="標楷體" panose="03000509000000000000" pitchFamily="65" charset="-120"/>
                          <a:ea typeface="標楷體" panose="03000509000000000000" pitchFamily="65" charset="-120"/>
                        </a:rPr>
                        <a:t>台灣榕樹透翅毒蛾病毒</a:t>
                      </a:r>
                      <a:r>
                        <a:rPr lang="en-US" altLang="zh-TW" sz="6000" b="1" dirty="0" smtClean="0">
                          <a:solidFill>
                            <a:srgbClr val="FF0000"/>
                          </a:solidFill>
                          <a:latin typeface="標楷體" panose="03000509000000000000" pitchFamily="65" charset="-120"/>
                          <a:ea typeface="標楷體" panose="03000509000000000000" pitchFamily="65" charset="-120"/>
                        </a:rPr>
                        <a:t>(</a:t>
                      </a:r>
                      <a:r>
                        <a:rPr lang="en-US" altLang="zh-TW" sz="6000" b="1" dirty="0" err="1" smtClean="0">
                          <a:solidFill>
                            <a:srgbClr val="FF0000"/>
                          </a:solidFill>
                          <a:latin typeface="標楷體" panose="03000509000000000000" pitchFamily="65" charset="-120"/>
                          <a:ea typeface="標楷體" panose="03000509000000000000" pitchFamily="65" charset="-120"/>
                        </a:rPr>
                        <a:t>perina</a:t>
                      </a:r>
                      <a:r>
                        <a:rPr lang="en-US" altLang="zh-TW" sz="6000" b="1" dirty="0" smtClean="0">
                          <a:solidFill>
                            <a:srgbClr val="FF0000"/>
                          </a:solidFill>
                          <a:latin typeface="標楷體" panose="03000509000000000000" pitchFamily="65" charset="-120"/>
                          <a:ea typeface="標楷體" panose="03000509000000000000" pitchFamily="65" charset="-120"/>
                        </a:rPr>
                        <a:t> </a:t>
                      </a:r>
                      <a:r>
                        <a:rPr lang="en-US" altLang="zh-TW" sz="6000" b="1" dirty="0" err="1" smtClean="0">
                          <a:solidFill>
                            <a:srgbClr val="FF0000"/>
                          </a:solidFill>
                          <a:latin typeface="標楷體" panose="03000509000000000000" pitchFamily="65" charset="-120"/>
                          <a:ea typeface="標楷體" panose="03000509000000000000" pitchFamily="65" charset="-120"/>
                        </a:rPr>
                        <a:t>nuda</a:t>
                      </a:r>
                      <a:r>
                        <a:rPr lang="en-US" altLang="zh-TW" sz="6000" b="1" dirty="0" smtClean="0">
                          <a:solidFill>
                            <a:srgbClr val="FF0000"/>
                          </a:solidFill>
                          <a:latin typeface="標楷體" panose="03000509000000000000" pitchFamily="65" charset="-120"/>
                          <a:ea typeface="標楷體" panose="03000509000000000000" pitchFamily="65" charset="-120"/>
                        </a:rPr>
                        <a:t> virus)</a:t>
                      </a:r>
                      <a:r>
                        <a:rPr lang="zh-TW" altLang="en-US" sz="6000" b="1" dirty="0" smtClean="0">
                          <a:solidFill>
                            <a:srgbClr val="FF0000"/>
                          </a:solidFill>
                          <a:latin typeface="標楷體" panose="03000509000000000000" pitchFamily="65" charset="-120"/>
                          <a:ea typeface="標楷體" panose="03000509000000000000" pitchFamily="65" charset="-120"/>
                        </a:rPr>
                        <a:t>上的核醣體內轉譯子</a:t>
                      </a:r>
                      <a:r>
                        <a:rPr lang="en-US" altLang="zh-TW" sz="6000" b="1" dirty="0" smtClean="0">
                          <a:solidFill>
                            <a:srgbClr val="FF0000"/>
                          </a:solidFill>
                          <a:latin typeface="標楷體" panose="03000509000000000000" pitchFamily="65" charset="-120"/>
                          <a:ea typeface="標楷體" panose="03000509000000000000" pitchFamily="65" charset="-120"/>
                        </a:rPr>
                        <a:t>(internal ribosome entry site, Pnv339IRES)</a:t>
                      </a:r>
                      <a:r>
                        <a:rPr lang="zh-TW" altLang="en-US" sz="6000" b="1" dirty="0" smtClean="0">
                          <a:solidFill>
                            <a:srgbClr val="FF0000"/>
                          </a:solidFill>
                          <a:latin typeface="標楷體" panose="03000509000000000000" pitchFamily="65" charset="-120"/>
                          <a:ea typeface="標楷體" panose="03000509000000000000" pitchFamily="65" charset="-120"/>
                        </a:rPr>
                        <a:t>與</a:t>
                      </a:r>
                      <a:r>
                        <a:rPr lang="en-US" altLang="zh-TW" sz="6000" b="1" dirty="0" smtClean="0">
                          <a:solidFill>
                            <a:srgbClr val="FF0000"/>
                          </a:solidFill>
                          <a:latin typeface="標楷體" panose="03000509000000000000" pitchFamily="65" charset="-120"/>
                          <a:ea typeface="標楷體" panose="03000509000000000000" pitchFamily="65" charset="-120"/>
                        </a:rPr>
                        <a:t>2A</a:t>
                      </a:r>
                      <a:r>
                        <a:rPr lang="zh-TW" altLang="en-US" sz="6000" b="1" dirty="0" smtClean="0">
                          <a:solidFill>
                            <a:srgbClr val="FF0000"/>
                          </a:solidFill>
                          <a:latin typeface="標楷體" panose="03000509000000000000" pitchFamily="65" charset="-120"/>
                          <a:ea typeface="標楷體" panose="03000509000000000000" pitchFamily="65" charset="-120"/>
                        </a:rPr>
                        <a:t>序列</a:t>
                      </a:r>
                      <a:r>
                        <a:rPr lang="zh-TW" altLang="en-US" sz="6000" b="0" dirty="0" smtClean="0">
                          <a:solidFill>
                            <a:schemeClr val="tx1"/>
                          </a:solidFill>
                          <a:latin typeface="標楷體" panose="03000509000000000000" pitchFamily="65" charset="-120"/>
                          <a:ea typeface="標楷體" panose="03000509000000000000" pitchFamily="65" charset="-120"/>
                        </a:rPr>
                        <a:t>引</a:t>
                      </a:r>
                      <a:r>
                        <a:rPr lang="zh-TW" altLang="en-US" sz="6000" dirty="0" smtClean="0">
                          <a:latin typeface="標楷體" panose="03000509000000000000" pitchFamily="65" charset="-120"/>
                          <a:ea typeface="標楷體" panose="03000509000000000000" pitchFamily="65" charset="-120"/>
                        </a:rPr>
                        <a:t>進桿狀病毒表現系統中。利用</a:t>
                      </a:r>
                      <a:r>
                        <a:rPr lang="en-US" altLang="zh-TW" sz="6000" dirty="0" smtClean="0">
                          <a:latin typeface="標楷體" panose="03000509000000000000" pitchFamily="65" charset="-120"/>
                          <a:ea typeface="標楷體" panose="03000509000000000000" pitchFamily="65" charset="-120"/>
                        </a:rPr>
                        <a:t>IRES</a:t>
                      </a:r>
                      <a:r>
                        <a:rPr lang="zh-TW" altLang="en-US" sz="6000" dirty="0" smtClean="0">
                          <a:latin typeface="標楷體" panose="03000509000000000000" pitchFamily="65" charset="-120"/>
                          <a:ea typeface="標楷體" panose="03000509000000000000" pitchFamily="65" charset="-120"/>
                        </a:rPr>
                        <a:t>，與</a:t>
                      </a:r>
                      <a:r>
                        <a:rPr lang="en-US" altLang="zh-TW" sz="6000" dirty="0" smtClean="0">
                          <a:latin typeface="標楷體" panose="03000509000000000000" pitchFamily="65" charset="-120"/>
                          <a:ea typeface="標楷體" panose="03000509000000000000" pitchFamily="65" charset="-120"/>
                        </a:rPr>
                        <a:t>2A</a:t>
                      </a:r>
                      <a:r>
                        <a:rPr lang="zh-TW" altLang="en-US" sz="6000" dirty="0" smtClean="0">
                          <a:latin typeface="標楷體" panose="03000509000000000000" pitchFamily="65" charset="-120"/>
                          <a:ea typeface="標楷體" panose="03000509000000000000" pitchFamily="65" charset="-120"/>
                        </a:rPr>
                        <a:t>序列，桿狀病毒表現系統可在單一啟動子的控制下，於轉錄</a:t>
                      </a:r>
                      <a:r>
                        <a:rPr lang="en-US" altLang="zh-TW" sz="6000" dirty="0" smtClean="0">
                          <a:latin typeface="標楷體" panose="03000509000000000000" pitchFamily="65" charset="-120"/>
                          <a:ea typeface="標楷體" panose="03000509000000000000" pitchFamily="65" charset="-120"/>
                        </a:rPr>
                        <a:t>(transcription)</a:t>
                      </a:r>
                      <a:r>
                        <a:rPr lang="zh-TW" altLang="en-US" sz="6000" dirty="0" smtClean="0">
                          <a:latin typeface="標楷體" panose="03000509000000000000" pitchFamily="65" charset="-120"/>
                          <a:ea typeface="標楷體" panose="03000509000000000000" pitchFamily="65" charset="-120"/>
                        </a:rPr>
                        <a:t>出的</a:t>
                      </a:r>
                      <a:r>
                        <a:rPr lang="en-US" altLang="zh-TW" sz="6000" dirty="0" smtClean="0">
                          <a:latin typeface="標楷體" panose="03000509000000000000" pitchFamily="65" charset="-120"/>
                          <a:ea typeface="標楷體" panose="03000509000000000000" pitchFamily="65" charset="-120"/>
                        </a:rPr>
                        <a:t>mRNA</a:t>
                      </a:r>
                      <a:r>
                        <a:rPr lang="zh-TW" altLang="en-US" sz="6000" dirty="0" smtClean="0">
                          <a:latin typeface="標楷體" panose="03000509000000000000" pitchFamily="65" charset="-120"/>
                          <a:ea typeface="標楷體" panose="03000509000000000000" pitchFamily="65" charset="-120"/>
                        </a:rPr>
                        <a:t>分子上，利用其上可形成特殊結構的</a:t>
                      </a:r>
                      <a:r>
                        <a:rPr lang="en-US" altLang="zh-TW" sz="6000" dirty="0" smtClean="0">
                          <a:latin typeface="標楷體" panose="03000509000000000000" pitchFamily="65" charset="-120"/>
                          <a:ea typeface="標楷體" panose="03000509000000000000" pitchFamily="65" charset="-120"/>
                        </a:rPr>
                        <a:t>IRES</a:t>
                      </a:r>
                      <a:r>
                        <a:rPr lang="zh-TW" altLang="en-US" sz="6000" dirty="0" smtClean="0">
                          <a:latin typeface="標楷體" panose="03000509000000000000" pitchFamily="65" charset="-120"/>
                          <a:ea typeface="標楷體" panose="03000509000000000000" pitchFamily="65" charset="-120"/>
                        </a:rPr>
                        <a:t>與</a:t>
                      </a:r>
                      <a:r>
                        <a:rPr lang="en-US" altLang="zh-TW" sz="6000" dirty="0" smtClean="0">
                          <a:latin typeface="標楷體" panose="03000509000000000000" pitchFamily="65" charset="-120"/>
                          <a:ea typeface="標楷體" panose="03000509000000000000" pitchFamily="65" charset="-120"/>
                        </a:rPr>
                        <a:t>2A</a:t>
                      </a:r>
                      <a:r>
                        <a:rPr lang="zh-TW" altLang="en-US" sz="6000" dirty="0" smtClean="0">
                          <a:latin typeface="標楷體" panose="03000509000000000000" pitchFamily="65" charset="-120"/>
                          <a:ea typeface="標楷體" panose="03000509000000000000" pitchFamily="65" charset="-120"/>
                        </a:rPr>
                        <a:t>序列於轉譯</a:t>
                      </a:r>
                      <a:r>
                        <a:rPr lang="en-US" altLang="zh-TW" sz="6000" dirty="0" smtClean="0">
                          <a:latin typeface="標楷體" panose="03000509000000000000" pitchFamily="65" charset="-120"/>
                          <a:ea typeface="標楷體" panose="03000509000000000000" pitchFamily="65" charset="-120"/>
                        </a:rPr>
                        <a:t>(translation)</a:t>
                      </a:r>
                      <a:r>
                        <a:rPr lang="zh-TW" altLang="en-US" sz="6000" dirty="0" smtClean="0">
                          <a:latin typeface="標楷體" panose="03000509000000000000" pitchFamily="65" charset="-120"/>
                          <a:ea typeface="標楷體" panose="03000509000000000000" pitchFamily="65" charset="-120"/>
                        </a:rPr>
                        <a:t>時產出</a:t>
                      </a:r>
                      <a:r>
                        <a:rPr lang="en-US" altLang="zh-TW" sz="6000" b="1" dirty="0" smtClean="0">
                          <a:solidFill>
                            <a:srgbClr val="FF0000"/>
                          </a:solidFill>
                          <a:latin typeface="標楷體" panose="03000509000000000000" pitchFamily="65" charset="-120"/>
                          <a:ea typeface="標楷體" panose="03000509000000000000" pitchFamily="65" charset="-120"/>
                        </a:rPr>
                        <a:t>4</a:t>
                      </a:r>
                      <a:r>
                        <a:rPr lang="zh-TW" altLang="en-US" sz="6000" b="1" dirty="0" smtClean="0">
                          <a:solidFill>
                            <a:srgbClr val="FF0000"/>
                          </a:solidFill>
                          <a:latin typeface="標楷體" panose="03000509000000000000" pitchFamily="65" charset="-120"/>
                          <a:ea typeface="標楷體" panose="03000509000000000000" pitchFamily="65" charset="-120"/>
                        </a:rPr>
                        <a:t>種不同的蛋白</a:t>
                      </a:r>
                      <a:r>
                        <a:rPr lang="zh-TW" altLang="en-US" sz="6000" dirty="0" smtClean="0">
                          <a:latin typeface="標楷體" panose="03000509000000000000" pitchFamily="65" charset="-120"/>
                          <a:ea typeface="標楷體" panose="03000509000000000000" pitchFamily="65" charset="-120"/>
                        </a:rPr>
                        <a:t>，此技術將有利於發展桿狀病毒表現系統做為多價疫苗生產的平台技術。</a:t>
                      </a:r>
                      <a:endParaRPr lang="zh-TW" altLang="en-US" sz="6000" dirty="0">
                        <a:latin typeface="標楷體" panose="03000509000000000000" pitchFamily="65" charset="-120"/>
                        <a:ea typeface="標楷體" panose="03000509000000000000" pitchFamily="65" charset="-120"/>
                      </a:endParaRPr>
                    </a:p>
                  </a:txBody>
                  <a:tcPr>
                    <a:noFill/>
                  </a:tcPr>
                </a:tc>
              </a:tr>
            </a:tbl>
          </a:graphicData>
        </a:graphic>
      </p:graphicFrame>
      <p:pic>
        <p:nvPicPr>
          <p:cNvPr id="1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594" y="5858312"/>
            <a:ext cx="19336636" cy="2955286"/>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p:cNvPicPr>
            <a:picLocks noChangeAspect="1"/>
          </p:cNvPicPr>
          <p:nvPr/>
        </p:nvPicPr>
        <p:blipFill>
          <a:blip r:embed="rId5"/>
          <a:stretch>
            <a:fillRect/>
          </a:stretch>
        </p:blipFill>
        <p:spPr>
          <a:xfrm>
            <a:off x="7129197" y="8608191"/>
            <a:ext cx="8494495" cy="5142703"/>
          </a:xfrm>
          <a:prstGeom prst="rect">
            <a:avLst/>
          </a:prstGeom>
        </p:spPr>
      </p:pic>
      <p:pic>
        <p:nvPicPr>
          <p:cNvPr id="16" name="圖片 15"/>
          <p:cNvPicPr>
            <a:picLocks noChangeAspect="1"/>
          </p:cNvPicPr>
          <p:nvPr/>
        </p:nvPicPr>
        <p:blipFill>
          <a:blip r:embed="rId6"/>
          <a:stretch>
            <a:fillRect/>
          </a:stretch>
        </p:blipFill>
        <p:spPr>
          <a:xfrm>
            <a:off x="6912993" y="13068077"/>
            <a:ext cx="9877819" cy="5370995"/>
          </a:xfrm>
          <a:prstGeom prst="rect">
            <a:avLst/>
          </a:prstGeom>
        </p:spPr>
      </p:pic>
      <p:pic>
        <p:nvPicPr>
          <p:cNvPr id="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076" t="8822"/>
          <a:stretch/>
        </p:blipFill>
        <p:spPr bwMode="auto">
          <a:xfrm>
            <a:off x="16130017" y="8929292"/>
            <a:ext cx="3090731" cy="331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2130" y="9137697"/>
            <a:ext cx="3045040" cy="315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57170" y="9148343"/>
            <a:ext cx="3045040" cy="317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02210" y="9137697"/>
            <a:ext cx="3045040" cy="319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字方塊 17"/>
          <p:cNvSpPr txBox="1"/>
          <p:nvPr/>
        </p:nvSpPr>
        <p:spPr>
          <a:xfrm>
            <a:off x="16951467" y="8152186"/>
            <a:ext cx="6668813"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smtClean="0">
                <a:ln>
                  <a:noFill/>
                </a:ln>
                <a:solidFill>
                  <a:srgbClr val="00B050"/>
                </a:solidFill>
                <a:effectLst/>
                <a:uLnTx/>
                <a:uFillTx/>
                <a:latin typeface="Calibri"/>
              </a:rPr>
              <a:t>Cabbage lopper  as bioreactor </a:t>
            </a:r>
            <a:endParaRPr kumimoji="0" lang="zh-TW" altLang="en-US" sz="4000" b="1" i="0" u="none" strike="noStrike" kern="0" cap="none" spc="0" normalizeH="0" baseline="0" noProof="0" dirty="0" smtClean="0">
              <a:ln>
                <a:noFill/>
              </a:ln>
              <a:solidFill>
                <a:srgbClr val="00B050"/>
              </a:solidFill>
              <a:effectLst/>
              <a:uLnTx/>
              <a:uFillTx/>
              <a:latin typeface="Calibri"/>
            </a:endParaRPr>
          </a:p>
        </p:txBody>
      </p:sp>
      <p:grpSp>
        <p:nvGrpSpPr>
          <p:cNvPr id="19" name="群組 15"/>
          <p:cNvGrpSpPr>
            <a:grpSpLocks/>
          </p:cNvGrpSpPr>
          <p:nvPr/>
        </p:nvGrpSpPr>
        <p:grpSpPr bwMode="auto">
          <a:xfrm>
            <a:off x="17965531" y="13202717"/>
            <a:ext cx="8083097" cy="4824728"/>
            <a:chOff x="1971676" y="4664075"/>
            <a:chExt cx="2671762" cy="1821150"/>
          </a:xfrm>
        </p:grpSpPr>
        <p:sp>
          <p:nvSpPr>
            <p:cNvPr id="21" name="矩形 7"/>
            <p:cNvSpPr>
              <a:spLocks noChangeArrowheads="1"/>
            </p:cNvSpPr>
            <p:nvPr/>
          </p:nvSpPr>
          <p:spPr bwMode="auto">
            <a:xfrm>
              <a:off x="1971676" y="6345816"/>
              <a:ext cx="2671762" cy="13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http://www.jssyj.com/UpFiles/Ar_ti%20js-cle/200802/ 200821141654808.j </a:t>
              </a:r>
              <a:r>
                <a:rPr kumimoji="0" lang="en-US" altLang="zh-TW" sz="18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pg</a:t>
              </a:r>
              <a:endParaRPr kumimoji="0" lang="en-US" altLang="zh-TW" sz="1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p:txBody>
        </p:sp>
        <p:sp>
          <p:nvSpPr>
            <p:cNvPr id="22" name="文字方塊 8"/>
            <p:cNvSpPr txBox="1">
              <a:spLocks noChangeArrowheads="1"/>
            </p:cNvSpPr>
            <p:nvPr/>
          </p:nvSpPr>
          <p:spPr bwMode="auto">
            <a:xfrm>
              <a:off x="2003424" y="4664075"/>
              <a:ext cx="2497138" cy="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i="1">
                  <a:solidFill>
                    <a:schemeClr val="tx1"/>
                  </a:solidFill>
                  <a:latin typeface="Verdana" pitchFamily="34" charset="0"/>
                  <a:ea typeface="新細明體" pitchFamily="18" charset="-120"/>
                </a:defRPr>
              </a:lvl1pPr>
              <a:lvl2pPr marL="742950" indent="-285750" eaLnBrk="0" hangingPunct="0">
                <a:defRPr kumimoji="1" i="1">
                  <a:solidFill>
                    <a:schemeClr val="tx1"/>
                  </a:solidFill>
                  <a:latin typeface="Verdana" pitchFamily="34" charset="0"/>
                  <a:ea typeface="新細明體" pitchFamily="18" charset="-120"/>
                </a:defRPr>
              </a:lvl2pPr>
              <a:lvl3pPr marL="1143000" indent="-228600" eaLnBrk="0" hangingPunct="0">
                <a:defRPr kumimoji="1" i="1">
                  <a:solidFill>
                    <a:schemeClr val="tx1"/>
                  </a:solidFill>
                  <a:latin typeface="Verdana" pitchFamily="34" charset="0"/>
                  <a:ea typeface="新細明體" pitchFamily="18" charset="-120"/>
                </a:defRPr>
              </a:lvl3pPr>
              <a:lvl4pPr marL="1600200" indent="-228600" eaLnBrk="0" hangingPunct="0">
                <a:defRPr kumimoji="1" i="1">
                  <a:solidFill>
                    <a:schemeClr val="tx1"/>
                  </a:solidFill>
                  <a:latin typeface="Verdana" pitchFamily="34" charset="0"/>
                  <a:ea typeface="新細明體" pitchFamily="18" charset="-120"/>
                </a:defRPr>
              </a:lvl4pPr>
              <a:lvl5pPr marL="2057400" indent="-228600" eaLnBrk="0" hangingPunct="0">
                <a:defRPr kumimoji="1" 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i="1">
                  <a:solidFill>
                    <a:schemeClr val="tx1"/>
                  </a:solidFill>
                  <a:latin typeface="Verdana" pitchFamily="34" charset="0"/>
                  <a:ea typeface="新細明體" pitchFamily="18"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4000" b="1" i="1" u="none" strike="noStrike" kern="0" cap="none" spc="0" normalizeH="0" baseline="0" noProof="0" dirty="0" err="1">
                  <a:ln>
                    <a:noFill/>
                  </a:ln>
                  <a:solidFill>
                    <a:prstClr val="black"/>
                  </a:solidFill>
                  <a:effectLst/>
                  <a:uLnTx/>
                  <a:uFillTx/>
                  <a:latin typeface="Times New Roman" pitchFamily="18" charset="0"/>
                  <a:ea typeface="新細明體" pitchFamily="18" charset="-120"/>
                  <a:cs typeface="Times New Roman" pitchFamily="18" charset="0"/>
                </a:rPr>
                <a:t>Flammulina</a:t>
              </a:r>
              <a:r>
                <a:rPr kumimoji="1" lang="en-US" altLang="zh-TW" sz="4000" b="1" i="1" u="none" strike="noStrike" kern="0" cap="none" spc="0" normalizeH="0" baseline="0" noProof="0" dirty="0">
                  <a:ln>
                    <a:noFill/>
                  </a:ln>
                  <a:solidFill>
                    <a:prstClr val="black"/>
                  </a:solidFill>
                  <a:effectLst/>
                  <a:uLnTx/>
                  <a:uFillTx/>
                  <a:latin typeface="Times New Roman" pitchFamily="18" charset="0"/>
                  <a:ea typeface="新細明體" pitchFamily="18" charset="-120"/>
                  <a:cs typeface="Times New Roman" pitchFamily="18" charset="0"/>
                </a:rPr>
                <a:t> </a:t>
              </a:r>
              <a:r>
                <a:rPr kumimoji="1" lang="en-US" altLang="zh-TW" sz="4000" b="1" i="1" u="none" strike="noStrike" kern="0" cap="none" spc="0" normalizeH="0" baseline="0" noProof="0" dirty="0" err="1">
                  <a:ln>
                    <a:noFill/>
                  </a:ln>
                  <a:solidFill>
                    <a:prstClr val="black"/>
                  </a:solidFill>
                  <a:effectLst/>
                  <a:uLnTx/>
                  <a:uFillTx/>
                  <a:latin typeface="Times New Roman" pitchFamily="18" charset="0"/>
                  <a:ea typeface="新細明體" pitchFamily="18" charset="-120"/>
                  <a:cs typeface="Times New Roman" pitchFamily="18" charset="0"/>
                </a:rPr>
                <a:t>velutipes</a:t>
              </a:r>
              <a:endParaRPr kumimoji="1" lang="zh-TW" altLang="en-US" sz="4000" b="1" i="0" u="none" strike="noStrike" kern="0" cap="none" spc="0" normalizeH="0" baseline="0" noProof="0" dirty="0">
                <a:ln>
                  <a:noFill/>
                </a:ln>
                <a:solidFill>
                  <a:prstClr val="black"/>
                </a:solidFill>
                <a:effectLst/>
                <a:uLnTx/>
                <a:uFillTx/>
                <a:latin typeface="Times New Roman" pitchFamily="18" charset="0"/>
                <a:ea typeface="新細明體" pitchFamily="18" charset="-120"/>
                <a:cs typeface="Times New Roman" pitchFamily="18" charset="0"/>
              </a:endParaRPr>
            </a:p>
          </p:txBody>
        </p:sp>
        <p:grpSp>
          <p:nvGrpSpPr>
            <p:cNvPr id="23" name="群組 13"/>
            <p:cNvGrpSpPr>
              <a:grpSpLocks/>
            </p:cNvGrpSpPr>
            <p:nvPr/>
          </p:nvGrpSpPr>
          <p:grpSpPr bwMode="auto">
            <a:xfrm>
              <a:off x="2000232" y="5000636"/>
              <a:ext cx="2000264" cy="1285884"/>
              <a:chOff x="1857356" y="5000636"/>
              <a:chExt cx="2000264" cy="1285884"/>
            </a:xfrm>
          </p:grpSpPr>
          <p:pic>
            <p:nvPicPr>
              <p:cNvPr id="24" name="Picture 8" descr="2008211416548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7356" y="5000636"/>
                <a:ext cx="1992696" cy="128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1857375" y="5000629"/>
                <a:ext cx="2000249" cy="1285889"/>
              </a:xfrm>
              <a:prstGeom prst="rect">
                <a:avLst/>
              </a:prstGeom>
              <a:noFill/>
              <a:ln w="508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grpSp>
      <p:sp>
        <p:nvSpPr>
          <p:cNvPr id="20" name="文字方塊 19"/>
          <p:cNvSpPr txBox="1"/>
          <p:nvPr/>
        </p:nvSpPr>
        <p:spPr>
          <a:xfrm>
            <a:off x="17043530" y="12469905"/>
            <a:ext cx="598272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4400" b="1" i="0" u="none" strike="noStrike" kern="0" cap="none" spc="0" normalizeH="0" baseline="0" noProof="0" dirty="0" err="1" smtClean="0">
                <a:ln>
                  <a:noFill/>
                </a:ln>
                <a:solidFill>
                  <a:srgbClr val="C00000"/>
                </a:solidFill>
                <a:effectLst/>
                <a:uLnTx/>
                <a:uFillTx/>
                <a:latin typeface="Calibri"/>
              </a:rPr>
              <a:t>Immuno</a:t>
            </a:r>
            <a:r>
              <a:rPr kumimoji="0" lang="en-US" altLang="zh-TW" sz="4400" b="1" i="0" u="none" strike="noStrike" kern="0" cap="none" spc="0" normalizeH="0" baseline="0" noProof="0" dirty="0" smtClean="0">
                <a:ln>
                  <a:noFill/>
                </a:ln>
                <a:solidFill>
                  <a:srgbClr val="C00000"/>
                </a:solidFill>
                <a:effectLst/>
                <a:uLnTx/>
                <a:uFillTx/>
                <a:latin typeface="Calibri"/>
              </a:rPr>
              <a:t> booster FIP-FVE</a:t>
            </a:r>
            <a:endParaRPr kumimoji="0" lang="zh-TW" altLang="en-US" sz="4400" b="1" i="0" u="none" strike="noStrike" kern="0" cap="none" spc="0" normalizeH="0" baseline="0" noProof="0" dirty="0" smtClean="0">
              <a:ln>
                <a:noFill/>
              </a:ln>
              <a:solidFill>
                <a:srgbClr val="C00000"/>
              </a:solidFill>
              <a:effectLst/>
              <a:uLnTx/>
              <a:uFillTx/>
              <a:latin typeface="Calibri"/>
            </a:endParaRPr>
          </a:p>
        </p:txBody>
      </p:sp>
      <p:pic>
        <p:nvPicPr>
          <p:cNvPr id="30" name="圖片 29"/>
          <p:cNvPicPr>
            <a:picLocks noChangeAspect="1"/>
          </p:cNvPicPr>
          <p:nvPr/>
        </p:nvPicPr>
        <p:blipFill>
          <a:blip r:embed="rId12"/>
          <a:stretch>
            <a:fillRect/>
          </a:stretch>
        </p:blipFill>
        <p:spPr>
          <a:xfrm>
            <a:off x="27368" y="19588422"/>
            <a:ext cx="16102649" cy="14615678"/>
          </a:xfrm>
          <a:prstGeom prst="rect">
            <a:avLst/>
          </a:prstGeom>
        </p:spPr>
      </p:pic>
      <p:pic>
        <p:nvPicPr>
          <p:cNvPr id="31" name="圖片 30"/>
          <p:cNvPicPr>
            <a:picLocks noChangeAspect="1"/>
          </p:cNvPicPr>
          <p:nvPr/>
        </p:nvPicPr>
        <p:blipFill>
          <a:blip r:embed="rId13"/>
          <a:stretch>
            <a:fillRect/>
          </a:stretch>
        </p:blipFill>
        <p:spPr>
          <a:xfrm>
            <a:off x="16038169" y="19695725"/>
            <a:ext cx="16130654" cy="14845775"/>
          </a:xfrm>
          <a:prstGeom prst="rect">
            <a:avLst/>
          </a:prstGeom>
        </p:spPr>
      </p:pic>
      <p:sp>
        <p:nvSpPr>
          <p:cNvPr id="9" name="矩形 8"/>
          <p:cNvSpPr/>
          <p:nvPr/>
        </p:nvSpPr>
        <p:spPr>
          <a:xfrm>
            <a:off x="64833" y="7221821"/>
            <a:ext cx="7038050" cy="10556736"/>
          </a:xfrm>
          <a:prstGeom prst="rect">
            <a:avLst/>
          </a:prstGeom>
        </p:spPr>
        <p:txBody>
          <a:bodyPr wrap="square">
            <a:spAutoFit/>
          </a:bodyPr>
          <a:lstStyle/>
          <a:p>
            <a:pPr algn="ctr"/>
            <a:r>
              <a:rPr lang="en-US" altLang="zh-TW" sz="4000" b="1" dirty="0" smtClean="0"/>
              <a:t>Abstract</a:t>
            </a:r>
          </a:p>
          <a:p>
            <a:pPr algn="just"/>
            <a:r>
              <a:rPr lang="en-US" altLang="zh-TW" sz="4000" dirty="0" smtClean="0"/>
              <a:t>Disclosed </a:t>
            </a:r>
            <a:r>
              <a:rPr lang="en-US" altLang="zh-TW" sz="4000" dirty="0"/>
              <a:t>herein is a recombinant viral construct and its uses thereof.  The recombinant viral construct is capable of simultaneously expressing three exogenous proteins, including a classical swine fever virus (CSFV) antigen, a porcine circovirus type 2 (PCV2) antigen, and an immunomodulatory protein. The recombinant viral construct is hence useful as a bio-tool for simultaneously producing multiple antigens of a bi-subunit vaccine.</a:t>
            </a:r>
            <a:endParaRPr lang="zh-TW" altLang="en-US" sz="4000" dirty="0"/>
          </a:p>
        </p:txBody>
      </p:sp>
      <p:sp>
        <p:nvSpPr>
          <p:cNvPr id="10" name="矩形 9"/>
          <p:cNvSpPr/>
          <p:nvPr/>
        </p:nvSpPr>
        <p:spPr bwMode="auto">
          <a:xfrm>
            <a:off x="-7361" y="7289798"/>
            <a:ext cx="7250630" cy="10737647"/>
          </a:xfrm>
          <a:prstGeom prst="rect">
            <a:avLst/>
          </a:prstGeom>
          <a:noFill/>
          <a:ln w="2857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smtClean="0">
              <a:ln>
                <a:noFill/>
              </a:ln>
              <a:solidFill>
                <a:schemeClr val="tx1"/>
              </a:solidFill>
              <a:effectLst/>
              <a:latin typeface="Arial" charset="0"/>
              <a:ea typeface="新細明體" pitchFamily="18"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7675</TotalTime>
  <Words>300</Words>
  <Application>Microsoft Office PowerPoint</Application>
  <PresentationFormat>自訂</PresentationFormat>
  <Paragraphs>12</Paragraphs>
  <Slides>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vt:i4>
      </vt:variant>
    </vt:vector>
  </HeadingPairs>
  <TitlesOfParts>
    <vt:vector size="7" baseType="lpstr">
      <vt:lpstr>新細明體</vt:lpstr>
      <vt:lpstr>標楷體</vt:lpstr>
      <vt:lpstr>Arial</vt:lpstr>
      <vt:lpstr>Calibri</vt:lpstr>
      <vt:lpstr>Times New Roman</vt:lpstr>
      <vt:lpstr>預設簡報設計</vt:lpstr>
      <vt:lpstr>PowerPoint 簡報</vt:lpstr>
    </vt:vector>
  </TitlesOfParts>
  <Compa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陳興芝</dc:creator>
  <cp:lastModifiedBy>吳宗遠</cp:lastModifiedBy>
  <cp:revision>55</cp:revision>
  <cp:lastPrinted>2014-08-21T16:16:40Z</cp:lastPrinted>
  <dcterms:created xsi:type="dcterms:W3CDTF">2011-09-06T03:08:35Z</dcterms:created>
  <dcterms:modified xsi:type="dcterms:W3CDTF">2016-09-03T01:30:36Z</dcterms:modified>
</cp:coreProperties>
</file>