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2404050" cy="43205400"/>
  <p:notesSz cx="6858000" cy="9144000"/>
  <p:defaultTextStyle>
    <a:defPPr>
      <a:defRPr lang="zh-TW"/>
    </a:defPPr>
    <a:lvl1pPr algn="l" rtl="0" fontAlgn="base">
      <a:spcBef>
        <a:spcPct val="0"/>
      </a:spcBef>
      <a:spcAft>
        <a:spcPct val="0"/>
      </a:spcAft>
      <a:defRPr kumimoji="1" sz="8500"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sz="8500"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sz="8500"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sz="8500"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sz="8500" kern="1200">
        <a:solidFill>
          <a:schemeClr val="tx1"/>
        </a:solidFill>
        <a:latin typeface="Arial" charset="0"/>
        <a:ea typeface="新細明體" pitchFamily="18" charset="-120"/>
        <a:cs typeface="+mn-cs"/>
      </a:defRPr>
    </a:lvl5pPr>
    <a:lvl6pPr marL="2286000" algn="l" defTabSz="914400" rtl="0" eaLnBrk="1" latinLnBrk="0" hangingPunct="1">
      <a:defRPr kumimoji="1" sz="8500" kern="1200">
        <a:solidFill>
          <a:schemeClr val="tx1"/>
        </a:solidFill>
        <a:latin typeface="Arial" charset="0"/>
        <a:ea typeface="新細明體" pitchFamily="18" charset="-120"/>
        <a:cs typeface="+mn-cs"/>
      </a:defRPr>
    </a:lvl6pPr>
    <a:lvl7pPr marL="2743200" algn="l" defTabSz="914400" rtl="0" eaLnBrk="1" latinLnBrk="0" hangingPunct="1">
      <a:defRPr kumimoji="1" sz="8500" kern="1200">
        <a:solidFill>
          <a:schemeClr val="tx1"/>
        </a:solidFill>
        <a:latin typeface="Arial" charset="0"/>
        <a:ea typeface="新細明體" pitchFamily="18" charset="-120"/>
        <a:cs typeface="+mn-cs"/>
      </a:defRPr>
    </a:lvl7pPr>
    <a:lvl8pPr marL="3200400" algn="l" defTabSz="914400" rtl="0" eaLnBrk="1" latinLnBrk="0" hangingPunct="1">
      <a:defRPr kumimoji="1" sz="8500" kern="1200">
        <a:solidFill>
          <a:schemeClr val="tx1"/>
        </a:solidFill>
        <a:latin typeface="Arial" charset="0"/>
        <a:ea typeface="新細明體" pitchFamily="18" charset="-120"/>
        <a:cs typeface="+mn-cs"/>
      </a:defRPr>
    </a:lvl8pPr>
    <a:lvl9pPr marL="3657600" algn="l" defTabSz="914400" rtl="0" eaLnBrk="1" latinLnBrk="0" hangingPunct="1">
      <a:defRPr kumimoji="1" sz="8500"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1" autoAdjust="0"/>
  </p:normalViewPr>
  <p:slideViewPr>
    <p:cSldViewPr>
      <p:cViewPr>
        <p:scale>
          <a:sx n="34" d="100"/>
          <a:sy n="34" d="100"/>
        </p:scale>
        <p:origin x="198" y="-3720"/>
      </p:cViewPr>
      <p:guideLst>
        <p:guide orient="horz" pos="13608"/>
        <p:guide pos="10206"/>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a typeface="新細明體" pitchFamily="18" charset="-120"/>
              </a:defRPr>
            </a:lvl1pPr>
          </a:lstStyle>
          <a:p>
            <a:pPr>
              <a:defRPr/>
            </a:pPr>
            <a:endParaRPr lang="en-US" altLang="zh-TW"/>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新細明體" pitchFamily="18" charset="-120"/>
              </a:defRPr>
            </a:lvl1pPr>
          </a:lstStyle>
          <a:p>
            <a:pPr>
              <a:defRPr/>
            </a:pPr>
            <a:endParaRPr lang="en-US" altLang="zh-TW"/>
          </a:p>
        </p:txBody>
      </p:sp>
      <p:sp>
        <p:nvSpPr>
          <p:cNvPr id="3076" name="Rectangle 4"/>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a typeface="新細明體" pitchFamily="18" charset="-120"/>
              </a:defRPr>
            </a:lvl1pPr>
          </a:lstStyle>
          <a:p>
            <a:pPr>
              <a:defRPr/>
            </a:pPr>
            <a:endParaRPr lang="en-US" altLang="zh-TW"/>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a typeface="新細明體" pitchFamily="18" charset="-120"/>
              </a:defRPr>
            </a:lvl1pPr>
          </a:lstStyle>
          <a:p>
            <a:pPr>
              <a:defRPr/>
            </a:pPr>
            <a:fld id="{98A35CA7-49D7-453A-BC82-5AD5E47BE6BC}" type="slidenum">
              <a:rPr lang="en-US" altLang="zh-TW"/>
              <a:pPr>
                <a:defRPr/>
              </a:pPr>
              <a:t>‹#›</a:t>
            </a:fld>
            <a:endParaRPr lang="en-US" altLang="zh-TW"/>
          </a:p>
        </p:txBody>
      </p:sp>
    </p:spTree>
    <p:extLst>
      <p:ext uri="{BB962C8B-B14F-4D97-AF65-F5344CB8AC3E}">
        <p14:creationId xmlns:p14="http://schemas.microsoft.com/office/powerpoint/2010/main" val="794505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ea typeface="新細明體" pitchFamily="18" charset="-120"/>
              </a:defRPr>
            </a:lvl1pPr>
            <a:lvl2pPr marL="742950" indent="-285750" eaLnBrk="0" hangingPunct="0">
              <a:spcBef>
                <a:spcPct val="30000"/>
              </a:spcBef>
              <a:defRPr kumimoji="1" sz="1200">
                <a:solidFill>
                  <a:schemeClr val="tx1"/>
                </a:solidFill>
                <a:latin typeface="Arial" charset="0"/>
                <a:ea typeface="新細明體" pitchFamily="18" charset="-120"/>
              </a:defRPr>
            </a:lvl2pPr>
            <a:lvl3pPr marL="1143000" indent="-228600" eaLnBrk="0" hangingPunct="0">
              <a:spcBef>
                <a:spcPct val="30000"/>
              </a:spcBef>
              <a:defRPr kumimoji="1" sz="1200">
                <a:solidFill>
                  <a:schemeClr val="tx1"/>
                </a:solidFill>
                <a:latin typeface="Arial" charset="0"/>
                <a:ea typeface="新細明體" pitchFamily="18" charset="-120"/>
              </a:defRPr>
            </a:lvl3pPr>
            <a:lvl4pPr marL="1600200" indent="-228600" eaLnBrk="0" hangingPunct="0">
              <a:spcBef>
                <a:spcPct val="30000"/>
              </a:spcBef>
              <a:defRPr kumimoji="1" sz="1200">
                <a:solidFill>
                  <a:schemeClr val="tx1"/>
                </a:solidFill>
                <a:latin typeface="Arial" charset="0"/>
                <a:ea typeface="新細明體" pitchFamily="18" charset="-120"/>
              </a:defRPr>
            </a:lvl4pPr>
            <a:lvl5pPr marL="2057400" indent="-228600" eaLnBrk="0" hangingPunct="0">
              <a:spcBef>
                <a:spcPct val="30000"/>
              </a:spcBef>
              <a:defRPr kumimoji="1" sz="1200">
                <a:solidFill>
                  <a:schemeClr val="tx1"/>
                </a:solidFill>
                <a:latin typeface="Arial" charset="0"/>
                <a:ea typeface="新細明體" pitchFamily="18"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pitchFamily="18" charset="-120"/>
              </a:defRPr>
            </a:lvl9pPr>
          </a:lstStyle>
          <a:p>
            <a:pPr eaLnBrk="1" hangingPunct="1">
              <a:spcBef>
                <a:spcPct val="0"/>
              </a:spcBef>
            </a:pPr>
            <a:fld id="{99AB953B-A955-43B4-AEC1-F866AB5CE94F}" type="slidenum">
              <a:rPr lang="en-US" altLang="zh-TW" smtClean="0"/>
              <a:pPr eaLnBrk="1" hangingPunct="1">
                <a:spcBef>
                  <a:spcPct val="0"/>
                </a:spcBef>
              </a:pPr>
              <a:t>1</a:t>
            </a:fld>
            <a:endParaRPr lang="en-US" altLang="zh-TW"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zh-TW" altLang="zh-TW" smtClean="0"/>
          </a:p>
        </p:txBody>
      </p:sp>
    </p:spTree>
    <p:extLst>
      <p:ext uri="{BB962C8B-B14F-4D97-AF65-F5344CB8AC3E}">
        <p14:creationId xmlns:p14="http://schemas.microsoft.com/office/powerpoint/2010/main" val="4125895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2430463" y="13422313"/>
            <a:ext cx="27543125" cy="9259887"/>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4860925" y="24482425"/>
            <a:ext cx="22682200" cy="110426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F25CDAA4-D55A-49BD-BA81-FBEDA5B6F7C4}" type="slidenum">
              <a:rPr lang="en-US" altLang="zh-TW"/>
              <a:pPr>
                <a:defRPr/>
              </a:pPr>
              <a:t>‹#›</a:t>
            </a:fld>
            <a:endParaRPr lang="en-US" altLang="zh-TW"/>
          </a:p>
        </p:txBody>
      </p:sp>
    </p:spTree>
    <p:extLst>
      <p:ext uri="{BB962C8B-B14F-4D97-AF65-F5344CB8AC3E}">
        <p14:creationId xmlns:p14="http://schemas.microsoft.com/office/powerpoint/2010/main" val="1053865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3B2B129-3D53-416C-8C42-633F2E33497F}" type="slidenum">
              <a:rPr lang="en-US" altLang="zh-TW"/>
              <a:pPr>
                <a:defRPr/>
              </a:pPr>
              <a:t>‹#›</a:t>
            </a:fld>
            <a:endParaRPr lang="en-US" altLang="zh-TW"/>
          </a:p>
        </p:txBody>
      </p:sp>
    </p:spTree>
    <p:extLst>
      <p:ext uri="{BB962C8B-B14F-4D97-AF65-F5344CB8AC3E}">
        <p14:creationId xmlns:p14="http://schemas.microsoft.com/office/powerpoint/2010/main" val="2885587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23493413" y="1730375"/>
            <a:ext cx="7289800" cy="36864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20838" y="1730375"/>
            <a:ext cx="21720175" cy="36864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917084D3-C2C7-4ED2-A494-0E891EFA6CF5}" type="slidenum">
              <a:rPr lang="en-US" altLang="zh-TW"/>
              <a:pPr>
                <a:defRPr/>
              </a:pPr>
              <a:t>‹#›</a:t>
            </a:fld>
            <a:endParaRPr lang="en-US" altLang="zh-TW"/>
          </a:p>
        </p:txBody>
      </p:sp>
    </p:spTree>
    <p:extLst>
      <p:ext uri="{BB962C8B-B14F-4D97-AF65-F5344CB8AC3E}">
        <p14:creationId xmlns:p14="http://schemas.microsoft.com/office/powerpoint/2010/main" val="617627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DA79751-08C1-4D12-99F4-4FD3548B8BB4}" type="slidenum">
              <a:rPr lang="en-US" altLang="zh-TW"/>
              <a:pPr>
                <a:defRPr/>
              </a:pPr>
              <a:t>‹#›</a:t>
            </a:fld>
            <a:endParaRPr lang="en-US" altLang="zh-TW"/>
          </a:p>
        </p:txBody>
      </p:sp>
    </p:spTree>
    <p:extLst>
      <p:ext uri="{BB962C8B-B14F-4D97-AF65-F5344CB8AC3E}">
        <p14:creationId xmlns:p14="http://schemas.microsoft.com/office/powerpoint/2010/main" val="257817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2559050" y="27763788"/>
            <a:ext cx="27544713" cy="8580437"/>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2559050" y="18311813"/>
            <a:ext cx="27544713" cy="9451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8C91496-C72B-480E-800A-1B5189E81AE1}" type="slidenum">
              <a:rPr lang="en-US" altLang="zh-TW"/>
              <a:pPr>
                <a:defRPr/>
              </a:pPr>
              <a:t>‹#›</a:t>
            </a:fld>
            <a:endParaRPr lang="en-US" altLang="zh-TW"/>
          </a:p>
        </p:txBody>
      </p:sp>
    </p:spTree>
    <p:extLst>
      <p:ext uri="{BB962C8B-B14F-4D97-AF65-F5344CB8AC3E}">
        <p14:creationId xmlns:p14="http://schemas.microsoft.com/office/powerpoint/2010/main" val="323359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620838" y="10080625"/>
            <a:ext cx="14504987" cy="2851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16278225" y="10080625"/>
            <a:ext cx="14504988" cy="2851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B8FA45CD-7C04-4039-9ED8-F5AA1E143B0D}" type="slidenum">
              <a:rPr lang="en-US" altLang="zh-TW"/>
              <a:pPr>
                <a:defRPr/>
              </a:pPr>
              <a:t>‹#›</a:t>
            </a:fld>
            <a:endParaRPr lang="en-US" altLang="zh-TW"/>
          </a:p>
        </p:txBody>
      </p:sp>
    </p:spTree>
    <p:extLst>
      <p:ext uri="{BB962C8B-B14F-4D97-AF65-F5344CB8AC3E}">
        <p14:creationId xmlns:p14="http://schemas.microsoft.com/office/powerpoint/2010/main" val="994866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620838" y="9671050"/>
            <a:ext cx="14316075"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1620838" y="13701713"/>
            <a:ext cx="14316075"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16460788" y="9671050"/>
            <a:ext cx="14322425"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16460788" y="13701713"/>
            <a:ext cx="14322425"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C095FBA4-3B68-455D-8ABF-46879D186826}" type="slidenum">
              <a:rPr lang="en-US" altLang="zh-TW"/>
              <a:pPr>
                <a:defRPr/>
              </a:pPr>
              <a:t>‹#›</a:t>
            </a:fld>
            <a:endParaRPr lang="en-US" altLang="zh-TW"/>
          </a:p>
        </p:txBody>
      </p:sp>
    </p:spTree>
    <p:extLst>
      <p:ext uri="{BB962C8B-B14F-4D97-AF65-F5344CB8AC3E}">
        <p14:creationId xmlns:p14="http://schemas.microsoft.com/office/powerpoint/2010/main" val="1119687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EC0FB782-D153-4756-9F3E-166C31429E3C}" type="slidenum">
              <a:rPr lang="en-US" altLang="zh-TW"/>
              <a:pPr>
                <a:defRPr/>
              </a:pPr>
              <a:t>‹#›</a:t>
            </a:fld>
            <a:endParaRPr lang="en-US" altLang="zh-TW"/>
          </a:p>
        </p:txBody>
      </p:sp>
    </p:spTree>
    <p:extLst>
      <p:ext uri="{BB962C8B-B14F-4D97-AF65-F5344CB8AC3E}">
        <p14:creationId xmlns:p14="http://schemas.microsoft.com/office/powerpoint/2010/main" val="143233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F2CCF7D5-9E55-45A3-A53A-CD00293A0ECA}" type="slidenum">
              <a:rPr lang="en-US" altLang="zh-TW"/>
              <a:pPr>
                <a:defRPr/>
              </a:pPr>
              <a:t>‹#›</a:t>
            </a:fld>
            <a:endParaRPr lang="en-US" altLang="zh-TW"/>
          </a:p>
        </p:txBody>
      </p:sp>
    </p:spTree>
    <p:extLst>
      <p:ext uri="{BB962C8B-B14F-4D97-AF65-F5344CB8AC3E}">
        <p14:creationId xmlns:p14="http://schemas.microsoft.com/office/powerpoint/2010/main" val="2265383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620838" y="1720850"/>
            <a:ext cx="10660062" cy="7319963"/>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12669838" y="1720850"/>
            <a:ext cx="18113375" cy="368744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1620838" y="9040813"/>
            <a:ext cx="10660062" cy="295544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57DDC350-83F7-404C-83E3-F56928B0EACA}" type="slidenum">
              <a:rPr lang="en-US" altLang="zh-TW"/>
              <a:pPr>
                <a:defRPr/>
              </a:pPr>
              <a:t>‹#›</a:t>
            </a:fld>
            <a:endParaRPr lang="en-US" altLang="zh-TW"/>
          </a:p>
        </p:txBody>
      </p:sp>
    </p:spTree>
    <p:extLst>
      <p:ext uri="{BB962C8B-B14F-4D97-AF65-F5344CB8AC3E}">
        <p14:creationId xmlns:p14="http://schemas.microsoft.com/office/powerpoint/2010/main" val="3994441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51588" y="30243463"/>
            <a:ext cx="19442112" cy="3570287"/>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6351588" y="3860800"/>
            <a:ext cx="19442112" cy="259222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6351588" y="33813750"/>
            <a:ext cx="19442112" cy="50704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A799815C-5586-49B7-A305-C9F9E0E894BE}" type="slidenum">
              <a:rPr lang="en-US" altLang="zh-TW"/>
              <a:pPr>
                <a:defRPr/>
              </a:pPr>
              <a:t>‹#›</a:t>
            </a:fld>
            <a:endParaRPr lang="en-US" altLang="zh-TW"/>
          </a:p>
        </p:txBody>
      </p:sp>
    </p:spTree>
    <p:extLst>
      <p:ext uri="{BB962C8B-B14F-4D97-AF65-F5344CB8AC3E}">
        <p14:creationId xmlns:p14="http://schemas.microsoft.com/office/powerpoint/2010/main" val="1350670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20838" y="1730375"/>
            <a:ext cx="29162375" cy="720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2054" tIns="216027" rIns="432054" bIns="216027"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1620838" y="10080625"/>
            <a:ext cx="29162375" cy="2851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2054" tIns="216027" rIns="432054" bIns="216027"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1620838" y="39344600"/>
            <a:ext cx="755967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2054" tIns="216027" rIns="432054" bIns="216027" numCol="1" anchor="t" anchorCtr="0" compatLnSpc="1">
            <a:prstTxWarp prst="textNoShape">
              <a:avLst/>
            </a:prstTxWarp>
          </a:bodyPr>
          <a:lstStyle>
            <a:lvl1pPr defTabSz="4321175">
              <a:defRPr sz="660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11071225" y="39344600"/>
            <a:ext cx="10261600"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2054" tIns="216027" rIns="432054" bIns="216027" numCol="1" anchor="t" anchorCtr="0" compatLnSpc="1">
            <a:prstTxWarp prst="textNoShape">
              <a:avLst/>
            </a:prstTxWarp>
          </a:bodyPr>
          <a:lstStyle>
            <a:lvl1pPr algn="ctr" defTabSz="4321175">
              <a:defRPr sz="660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23223538" y="39344600"/>
            <a:ext cx="755967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2054" tIns="216027" rIns="432054" bIns="216027" numCol="1" anchor="t" anchorCtr="0" compatLnSpc="1">
            <a:prstTxWarp prst="textNoShape">
              <a:avLst/>
            </a:prstTxWarp>
          </a:bodyPr>
          <a:lstStyle>
            <a:lvl1pPr algn="r" defTabSz="4321175">
              <a:defRPr sz="6600">
                <a:ea typeface="新細明體" pitchFamily="18" charset="-120"/>
              </a:defRPr>
            </a:lvl1pPr>
          </a:lstStyle>
          <a:p>
            <a:pPr>
              <a:defRPr/>
            </a:pPr>
            <a:fld id="{07C25675-CCE3-4653-85A1-3736C18E2CE4}"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1175" rtl="0" eaLnBrk="0" fontAlgn="base" hangingPunct="0">
        <a:spcBef>
          <a:spcPct val="0"/>
        </a:spcBef>
        <a:spcAft>
          <a:spcPct val="0"/>
        </a:spcAft>
        <a:defRPr kumimoji="1" sz="20800">
          <a:solidFill>
            <a:schemeClr val="tx2"/>
          </a:solidFill>
          <a:latin typeface="+mj-lt"/>
          <a:ea typeface="+mj-ea"/>
          <a:cs typeface="+mj-cs"/>
        </a:defRPr>
      </a:lvl1pPr>
      <a:lvl2pPr algn="ctr" defTabSz="4321175" rtl="0" eaLnBrk="0" fontAlgn="base" hangingPunct="0">
        <a:spcBef>
          <a:spcPct val="0"/>
        </a:spcBef>
        <a:spcAft>
          <a:spcPct val="0"/>
        </a:spcAft>
        <a:defRPr kumimoji="1" sz="20800">
          <a:solidFill>
            <a:schemeClr val="tx2"/>
          </a:solidFill>
          <a:latin typeface="Arial" charset="0"/>
          <a:ea typeface="新細明體" pitchFamily="18" charset="-120"/>
        </a:defRPr>
      </a:lvl2pPr>
      <a:lvl3pPr algn="ctr" defTabSz="4321175" rtl="0" eaLnBrk="0" fontAlgn="base" hangingPunct="0">
        <a:spcBef>
          <a:spcPct val="0"/>
        </a:spcBef>
        <a:spcAft>
          <a:spcPct val="0"/>
        </a:spcAft>
        <a:defRPr kumimoji="1" sz="20800">
          <a:solidFill>
            <a:schemeClr val="tx2"/>
          </a:solidFill>
          <a:latin typeface="Arial" charset="0"/>
          <a:ea typeface="新細明體" pitchFamily="18" charset="-120"/>
        </a:defRPr>
      </a:lvl3pPr>
      <a:lvl4pPr algn="ctr" defTabSz="4321175" rtl="0" eaLnBrk="0" fontAlgn="base" hangingPunct="0">
        <a:spcBef>
          <a:spcPct val="0"/>
        </a:spcBef>
        <a:spcAft>
          <a:spcPct val="0"/>
        </a:spcAft>
        <a:defRPr kumimoji="1" sz="20800">
          <a:solidFill>
            <a:schemeClr val="tx2"/>
          </a:solidFill>
          <a:latin typeface="Arial" charset="0"/>
          <a:ea typeface="新細明體" pitchFamily="18" charset="-120"/>
        </a:defRPr>
      </a:lvl4pPr>
      <a:lvl5pPr algn="ctr" defTabSz="4321175" rtl="0" eaLnBrk="0" fontAlgn="base" hangingPunct="0">
        <a:spcBef>
          <a:spcPct val="0"/>
        </a:spcBef>
        <a:spcAft>
          <a:spcPct val="0"/>
        </a:spcAft>
        <a:defRPr kumimoji="1" sz="20800">
          <a:solidFill>
            <a:schemeClr val="tx2"/>
          </a:solidFill>
          <a:latin typeface="Arial" charset="0"/>
          <a:ea typeface="新細明體" pitchFamily="18" charset="-120"/>
        </a:defRPr>
      </a:lvl5pPr>
      <a:lvl6pPr marL="457200" algn="ctr" defTabSz="4321175" rtl="0" fontAlgn="base">
        <a:spcBef>
          <a:spcPct val="0"/>
        </a:spcBef>
        <a:spcAft>
          <a:spcPct val="0"/>
        </a:spcAft>
        <a:defRPr kumimoji="1" sz="20800">
          <a:solidFill>
            <a:schemeClr val="tx2"/>
          </a:solidFill>
          <a:latin typeface="Arial" charset="0"/>
          <a:ea typeface="新細明體" pitchFamily="18" charset="-120"/>
        </a:defRPr>
      </a:lvl6pPr>
      <a:lvl7pPr marL="914400" algn="ctr" defTabSz="4321175" rtl="0" fontAlgn="base">
        <a:spcBef>
          <a:spcPct val="0"/>
        </a:spcBef>
        <a:spcAft>
          <a:spcPct val="0"/>
        </a:spcAft>
        <a:defRPr kumimoji="1" sz="20800">
          <a:solidFill>
            <a:schemeClr val="tx2"/>
          </a:solidFill>
          <a:latin typeface="Arial" charset="0"/>
          <a:ea typeface="新細明體" pitchFamily="18" charset="-120"/>
        </a:defRPr>
      </a:lvl7pPr>
      <a:lvl8pPr marL="1371600" algn="ctr" defTabSz="4321175" rtl="0" fontAlgn="base">
        <a:spcBef>
          <a:spcPct val="0"/>
        </a:spcBef>
        <a:spcAft>
          <a:spcPct val="0"/>
        </a:spcAft>
        <a:defRPr kumimoji="1" sz="20800">
          <a:solidFill>
            <a:schemeClr val="tx2"/>
          </a:solidFill>
          <a:latin typeface="Arial" charset="0"/>
          <a:ea typeface="新細明體" pitchFamily="18" charset="-120"/>
        </a:defRPr>
      </a:lvl8pPr>
      <a:lvl9pPr marL="1828800" algn="ctr" defTabSz="4321175" rtl="0" fontAlgn="base">
        <a:spcBef>
          <a:spcPct val="0"/>
        </a:spcBef>
        <a:spcAft>
          <a:spcPct val="0"/>
        </a:spcAft>
        <a:defRPr kumimoji="1" sz="20800">
          <a:solidFill>
            <a:schemeClr val="tx2"/>
          </a:solidFill>
          <a:latin typeface="Arial" charset="0"/>
          <a:ea typeface="新細明體" pitchFamily="18" charset="-120"/>
        </a:defRPr>
      </a:lvl9pPr>
    </p:titleStyle>
    <p:bodyStyle>
      <a:lvl1pPr marL="1620838" indent="-1620838" algn="l" defTabSz="4321175" rtl="0" eaLnBrk="0" fontAlgn="base" hangingPunct="0">
        <a:spcBef>
          <a:spcPct val="20000"/>
        </a:spcBef>
        <a:spcAft>
          <a:spcPct val="0"/>
        </a:spcAft>
        <a:buChar char="•"/>
        <a:defRPr kumimoji="1" sz="15100">
          <a:solidFill>
            <a:schemeClr val="tx1"/>
          </a:solidFill>
          <a:latin typeface="+mn-lt"/>
          <a:ea typeface="+mn-ea"/>
          <a:cs typeface="+mn-cs"/>
        </a:defRPr>
      </a:lvl1pPr>
      <a:lvl2pPr marL="3509963" indent="-1349375" algn="l" defTabSz="4321175" rtl="0" eaLnBrk="0" fontAlgn="base" hangingPunct="0">
        <a:spcBef>
          <a:spcPct val="20000"/>
        </a:spcBef>
        <a:spcAft>
          <a:spcPct val="0"/>
        </a:spcAft>
        <a:buChar char="–"/>
        <a:defRPr kumimoji="1" sz="13200">
          <a:solidFill>
            <a:schemeClr val="tx1"/>
          </a:solidFill>
          <a:latin typeface="+mn-lt"/>
          <a:ea typeface="+mn-ea"/>
        </a:defRPr>
      </a:lvl2pPr>
      <a:lvl3pPr marL="5400675" indent="-1079500" algn="l" defTabSz="4321175" rtl="0" eaLnBrk="0" fontAlgn="base" hangingPunct="0">
        <a:spcBef>
          <a:spcPct val="20000"/>
        </a:spcBef>
        <a:spcAft>
          <a:spcPct val="0"/>
        </a:spcAft>
        <a:buChar char="•"/>
        <a:defRPr kumimoji="1" sz="11300">
          <a:solidFill>
            <a:schemeClr val="tx1"/>
          </a:solidFill>
          <a:latin typeface="+mn-lt"/>
          <a:ea typeface="+mn-ea"/>
        </a:defRPr>
      </a:lvl3pPr>
      <a:lvl4pPr marL="7561263" indent="-1081088" algn="l" defTabSz="4321175" rtl="0" eaLnBrk="0" fontAlgn="base" hangingPunct="0">
        <a:spcBef>
          <a:spcPct val="20000"/>
        </a:spcBef>
        <a:spcAft>
          <a:spcPct val="0"/>
        </a:spcAft>
        <a:buChar char="–"/>
        <a:defRPr kumimoji="1" sz="9500">
          <a:solidFill>
            <a:schemeClr val="tx1"/>
          </a:solidFill>
          <a:latin typeface="+mn-lt"/>
          <a:ea typeface="+mn-ea"/>
        </a:defRPr>
      </a:lvl4pPr>
      <a:lvl5pPr marL="9721850" indent="-1081088" algn="l" defTabSz="4321175" rtl="0" eaLnBrk="0" fontAlgn="base" hangingPunct="0">
        <a:spcBef>
          <a:spcPct val="20000"/>
        </a:spcBef>
        <a:spcAft>
          <a:spcPct val="0"/>
        </a:spcAft>
        <a:buChar char="»"/>
        <a:defRPr kumimoji="1" sz="9500">
          <a:solidFill>
            <a:schemeClr val="tx1"/>
          </a:solidFill>
          <a:latin typeface="+mn-lt"/>
          <a:ea typeface="+mn-ea"/>
        </a:defRPr>
      </a:lvl5pPr>
      <a:lvl6pPr marL="10179050" indent="-1081088" algn="l" defTabSz="4321175" rtl="0" fontAlgn="base">
        <a:spcBef>
          <a:spcPct val="20000"/>
        </a:spcBef>
        <a:spcAft>
          <a:spcPct val="0"/>
        </a:spcAft>
        <a:buChar char="»"/>
        <a:defRPr kumimoji="1" sz="9500">
          <a:solidFill>
            <a:schemeClr val="tx1"/>
          </a:solidFill>
          <a:latin typeface="+mn-lt"/>
          <a:ea typeface="+mn-ea"/>
        </a:defRPr>
      </a:lvl6pPr>
      <a:lvl7pPr marL="10636250" indent="-1081088" algn="l" defTabSz="4321175" rtl="0" fontAlgn="base">
        <a:spcBef>
          <a:spcPct val="20000"/>
        </a:spcBef>
        <a:spcAft>
          <a:spcPct val="0"/>
        </a:spcAft>
        <a:buChar char="»"/>
        <a:defRPr kumimoji="1" sz="9500">
          <a:solidFill>
            <a:schemeClr val="tx1"/>
          </a:solidFill>
          <a:latin typeface="+mn-lt"/>
          <a:ea typeface="+mn-ea"/>
        </a:defRPr>
      </a:lvl7pPr>
      <a:lvl8pPr marL="11093450" indent="-1081088" algn="l" defTabSz="4321175" rtl="0" fontAlgn="base">
        <a:spcBef>
          <a:spcPct val="20000"/>
        </a:spcBef>
        <a:spcAft>
          <a:spcPct val="0"/>
        </a:spcAft>
        <a:buChar char="»"/>
        <a:defRPr kumimoji="1" sz="9500">
          <a:solidFill>
            <a:schemeClr val="tx1"/>
          </a:solidFill>
          <a:latin typeface="+mn-lt"/>
          <a:ea typeface="+mn-ea"/>
        </a:defRPr>
      </a:lvl8pPr>
      <a:lvl9pPr marL="11550650" indent="-1081088" algn="l" defTabSz="4321175" rtl="0" fontAlgn="base">
        <a:spcBef>
          <a:spcPct val="20000"/>
        </a:spcBef>
        <a:spcAft>
          <a:spcPct val="0"/>
        </a:spcAft>
        <a:buChar char="»"/>
        <a:defRPr kumimoji="1" sz="95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zh-TW" altLang="zh-TW" dirty="0" smtClean="0"/>
          </a:p>
        </p:txBody>
      </p:sp>
      <p:sp>
        <p:nvSpPr>
          <p:cNvPr id="2051" name="Rectangle 3"/>
          <p:cNvSpPr>
            <a:spLocks noGrp="1" noChangeArrowheads="1"/>
          </p:cNvSpPr>
          <p:nvPr>
            <p:ph type="body" idx="1"/>
          </p:nvPr>
        </p:nvSpPr>
        <p:spPr/>
        <p:txBody>
          <a:bodyPr/>
          <a:lstStyle/>
          <a:p>
            <a:pPr eaLnBrk="1" hangingPunct="1"/>
            <a:endParaRPr lang="zh-TW" altLang="zh-TW" smtClean="0"/>
          </a:p>
        </p:txBody>
      </p:sp>
      <p:pic>
        <p:nvPicPr>
          <p:cNvPr id="2052" name="Picture 4" descr="發明展底圖海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96" y="0"/>
            <a:ext cx="32404050" cy="432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文字方塊 49"/>
          <p:cNvSpPr txBox="1">
            <a:spLocks noChangeArrowheads="1"/>
          </p:cNvSpPr>
          <p:nvPr/>
        </p:nvSpPr>
        <p:spPr bwMode="auto">
          <a:xfrm>
            <a:off x="3353478" y="41937425"/>
            <a:ext cx="246253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15100">
                <a:solidFill>
                  <a:schemeClr val="tx1"/>
                </a:solidFill>
                <a:latin typeface="Arial" charset="0"/>
                <a:ea typeface="新細明體" pitchFamily="18" charset="-120"/>
              </a:defRPr>
            </a:lvl1pPr>
            <a:lvl2pPr marL="742950" indent="-285750" eaLnBrk="0" hangingPunct="0">
              <a:spcBef>
                <a:spcPct val="20000"/>
              </a:spcBef>
              <a:buChar char="–"/>
              <a:defRPr kumimoji="1" sz="13200">
                <a:solidFill>
                  <a:schemeClr val="tx1"/>
                </a:solidFill>
                <a:latin typeface="Arial" charset="0"/>
                <a:ea typeface="新細明體" pitchFamily="18" charset="-120"/>
              </a:defRPr>
            </a:lvl2pPr>
            <a:lvl3pPr marL="1143000" indent="-228600" eaLnBrk="0" hangingPunct="0">
              <a:spcBef>
                <a:spcPct val="20000"/>
              </a:spcBef>
              <a:buChar char="•"/>
              <a:defRPr kumimoji="1" sz="11300">
                <a:solidFill>
                  <a:schemeClr val="tx1"/>
                </a:solidFill>
                <a:latin typeface="Arial" charset="0"/>
                <a:ea typeface="新細明體" pitchFamily="18" charset="-120"/>
              </a:defRPr>
            </a:lvl3pPr>
            <a:lvl4pPr marL="1600200" indent="-228600" eaLnBrk="0" hangingPunct="0">
              <a:spcBef>
                <a:spcPct val="20000"/>
              </a:spcBef>
              <a:buChar char="–"/>
              <a:defRPr kumimoji="1" sz="9500">
                <a:solidFill>
                  <a:schemeClr val="tx1"/>
                </a:solidFill>
                <a:latin typeface="Arial" charset="0"/>
                <a:ea typeface="新細明體" pitchFamily="18" charset="-120"/>
              </a:defRPr>
            </a:lvl4pPr>
            <a:lvl5pPr marL="2057400" indent="-228600" eaLnBrk="0" hangingPunct="0">
              <a:spcBef>
                <a:spcPct val="20000"/>
              </a:spcBef>
              <a:buChar char="»"/>
              <a:defRPr kumimoji="1" sz="95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95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95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95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9500">
                <a:solidFill>
                  <a:schemeClr val="tx1"/>
                </a:solidFill>
                <a:latin typeface="Arial" charset="0"/>
                <a:ea typeface="新細明體" pitchFamily="18" charset="-120"/>
              </a:defRPr>
            </a:lvl9pPr>
          </a:lstStyle>
          <a:p>
            <a:pPr eaLnBrk="1" hangingPunct="1">
              <a:spcBef>
                <a:spcPct val="0"/>
              </a:spcBef>
              <a:buFontTx/>
              <a:buNone/>
            </a:pPr>
            <a:r>
              <a:rPr lang="zh-TW" altLang="en-US" sz="6000" dirty="0">
                <a:solidFill>
                  <a:schemeClr val="bg1"/>
                </a:solidFill>
                <a:latin typeface="Times New Roman" pitchFamily="18" charset="0"/>
                <a:ea typeface="標楷體" pitchFamily="65" charset="-120"/>
                <a:cs typeface="Times New Roman" pitchFamily="18" charset="0"/>
              </a:rPr>
              <a:t>中原大學產學經營暨專利技轉中心 </a:t>
            </a:r>
            <a:r>
              <a:rPr lang="en-US" altLang="zh-TW" sz="6000" dirty="0">
                <a:solidFill>
                  <a:schemeClr val="bg1"/>
                </a:solidFill>
                <a:latin typeface="Times New Roman" pitchFamily="18" charset="0"/>
                <a:ea typeface="標楷體" pitchFamily="65" charset="-120"/>
                <a:cs typeface="Times New Roman" pitchFamily="18" charset="0"/>
              </a:rPr>
              <a:t>TEL</a:t>
            </a:r>
            <a:r>
              <a:rPr lang="zh-TW" altLang="en-US" sz="6000" dirty="0">
                <a:solidFill>
                  <a:schemeClr val="bg1"/>
                </a:solidFill>
                <a:latin typeface="Times New Roman" pitchFamily="18" charset="0"/>
                <a:ea typeface="標楷體" pitchFamily="65" charset="-120"/>
                <a:cs typeface="Times New Roman" pitchFamily="18" charset="0"/>
              </a:rPr>
              <a:t>：</a:t>
            </a:r>
            <a:r>
              <a:rPr lang="en-US" altLang="zh-TW" sz="6000" dirty="0" smtClean="0">
                <a:solidFill>
                  <a:schemeClr val="bg1"/>
                </a:solidFill>
                <a:latin typeface="Times New Roman" pitchFamily="18" charset="0"/>
                <a:ea typeface="標楷體" pitchFamily="65" charset="-120"/>
                <a:cs typeface="Times New Roman" pitchFamily="18" charset="0"/>
              </a:rPr>
              <a:t>03-2651831~4 </a:t>
            </a:r>
            <a:r>
              <a:rPr lang="en-US" altLang="zh-TW" sz="6000" dirty="0">
                <a:solidFill>
                  <a:schemeClr val="bg1"/>
                </a:solidFill>
                <a:latin typeface="Times New Roman" pitchFamily="18" charset="0"/>
                <a:ea typeface="標楷體" pitchFamily="65" charset="-120"/>
                <a:cs typeface="Times New Roman" pitchFamily="18" charset="0"/>
              </a:rPr>
              <a:t>FAX</a:t>
            </a:r>
            <a:r>
              <a:rPr lang="zh-TW" altLang="en-US" sz="6000" dirty="0" smtClean="0">
                <a:solidFill>
                  <a:schemeClr val="bg1"/>
                </a:solidFill>
                <a:latin typeface="Times New Roman" pitchFamily="18" charset="0"/>
                <a:ea typeface="標楷體" pitchFamily="65" charset="-120"/>
                <a:cs typeface="Times New Roman" pitchFamily="18" charset="0"/>
              </a:rPr>
              <a:t>：</a:t>
            </a:r>
            <a:r>
              <a:rPr lang="en-US" altLang="zh-TW" sz="6000" dirty="0" smtClean="0">
                <a:solidFill>
                  <a:schemeClr val="bg1"/>
                </a:solidFill>
                <a:latin typeface="Times New Roman" pitchFamily="18" charset="0"/>
                <a:ea typeface="標楷體" pitchFamily="65" charset="-120"/>
                <a:cs typeface="Times New Roman" pitchFamily="18" charset="0"/>
              </a:rPr>
              <a:t>03-2651809</a:t>
            </a:r>
            <a:endParaRPr lang="en-US" altLang="zh-TW" sz="6000" dirty="0">
              <a:solidFill>
                <a:schemeClr val="bg1"/>
              </a:solidFill>
              <a:latin typeface="Times New Roman" pitchFamily="18" charset="0"/>
              <a:ea typeface="標楷體" pitchFamily="65" charset="-120"/>
              <a:cs typeface="Times New Roman" pitchFamily="18" charset="0"/>
            </a:endParaRPr>
          </a:p>
        </p:txBody>
      </p:sp>
      <p:sp>
        <p:nvSpPr>
          <p:cNvPr id="2" name="文字方塊 1"/>
          <p:cNvSpPr txBox="1"/>
          <p:nvPr/>
        </p:nvSpPr>
        <p:spPr>
          <a:xfrm>
            <a:off x="7273842" y="1552221"/>
            <a:ext cx="17856361" cy="1446550"/>
          </a:xfrm>
          <a:prstGeom prst="rect">
            <a:avLst/>
          </a:prstGeom>
          <a:noFill/>
        </p:spPr>
        <p:txBody>
          <a:bodyPr wrap="square" rtlCol="0">
            <a:spAutoFit/>
          </a:bodyPr>
          <a:lstStyle/>
          <a:p>
            <a:pPr algn="ctr"/>
            <a:r>
              <a:rPr lang="en-US" altLang="zh-TW" sz="4400" b="1" dirty="0">
                <a:solidFill>
                  <a:schemeClr val="bg1"/>
                </a:solidFill>
                <a:latin typeface="+mj-lt"/>
                <a:ea typeface="標楷體" panose="03000509000000000000" pitchFamily="65" charset="-120"/>
              </a:rPr>
              <a:t>Projection screen laser pointer detecting and locating system</a:t>
            </a:r>
          </a:p>
          <a:p>
            <a:pPr algn="ctr"/>
            <a:r>
              <a:rPr lang="en-US" altLang="zh-TW" sz="4400" b="1" dirty="0" smtClean="0">
                <a:solidFill>
                  <a:schemeClr val="bg1"/>
                </a:solidFill>
                <a:latin typeface="+mj-lt"/>
                <a:ea typeface="標楷體" panose="03000509000000000000" pitchFamily="65" charset="-120"/>
              </a:rPr>
              <a:t>and</a:t>
            </a:r>
            <a:r>
              <a:rPr lang="zh-TW" altLang="en-US" sz="4400" b="1" dirty="0" smtClean="0">
                <a:solidFill>
                  <a:schemeClr val="bg1"/>
                </a:solidFill>
                <a:latin typeface="+mj-lt"/>
                <a:ea typeface="標楷體" panose="03000509000000000000" pitchFamily="65" charset="-120"/>
              </a:rPr>
              <a:t> </a:t>
            </a:r>
            <a:r>
              <a:rPr lang="en-US" altLang="zh-TW" sz="4400" b="1" dirty="0" smtClean="0">
                <a:solidFill>
                  <a:schemeClr val="bg1"/>
                </a:solidFill>
                <a:latin typeface="+mj-lt"/>
                <a:ea typeface="標楷體" panose="03000509000000000000" pitchFamily="65" charset="-120"/>
              </a:rPr>
              <a:t>the </a:t>
            </a:r>
            <a:r>
              <a:rPr lang="en-US" altLang="zh-TW" sz="4400" b="1" dirty="0">
                <a:solidFill>
                  <a:schemeClr val="bg1"/>
                </a:solidFill>
                <a:latin typeface="+mj-lt"/>
                <a:ea typeface="標楷體" panose="03000509000000000000" pitchFamily="65" charset="-120"/>
              </a:rPr>
              <a:t>method for detecting and locating the </a:t>
            </a:r>
            <a:r>
              <a:rPr lang="en-US" altLang="zh-TW" sz="4400" b="1" dirty="0" smtClean="0">
                <a:solidFill>
                  <a:schemeClr val="bg1"/>
                </a:solidFill>
                <a:latin typeface="+mj-lt"/>
                <a:ea typeface="標楷體" panose="03000509000000000000" pitchFamily="65" charset="-120"/>
              </a:rPr>
              <a:t>same</a:t>
            </a:r>
            <a:endParaRPr lang="en-US" altLang="zh-TW" sz="4400" b="1" dirty="0">
              <a:solidFill>
                <a:schemeClr val="bg1"/>
              </a:solidFill>
              <a:latin typeface="+mj-lt"/>
              <a:ea typeface="標楷體" panose="03000509000000000000" pitchFamily="65" charset="-120"/>
            </a:endParaRPr>
          </a:p>
        </p:txBody>
      </p:sp>
      <p:sp>
        <p:nvSpPr>
          <p:cNvPr id="3" name="文字方塊 2"/>
          <p:cNvSpPr txBox="1"/>
          <p:nvPr/>
        </p:nvSpPr>
        <p:spPr>
          <a:xfrm>
            <a:off x="11877763" y="3983387"/>
            <a:ext cx="8648521" cy="769441"/>
          </a:xfrm>
          <a:prstGeom prst="rect">
            <a:avLst/>
          </a:prstGeom>
          <a:noFill/>
        </p:spPr>
        <p:txBody>
          <a:bodyPr wrap="none" rtlCol="0">
            <a:spAutoFit/>
          </a:bodyPr>
          <a:lstStyle/>
          <a:p>
            <a:pPr algn="r"/>
            <a:r>
              <a:rPr lang="zh-TW" altLang="en-US" sz="4400" b="1" dirty="0" smtClean="0">
                <a:solidFill>
                  <a:schemeClr val="bg1"/>
                </a:solidFill>
                <a:latin typeface="標楷體" panose="03000509000000000000" pitchFamily="65" charset="-120"/>
                <a:ea typeface="標楷體" panose="03000509000000000000" pitchFamily="65" charset="-120"/>
              </a:rPr>
              <a:t>發明人：林鼎然</a:t>
            </a:r>
            <a:r>
              <a:rPr lang="zh-TW" altLang="en-US" sz="4400" b="1" dirty="0">
                <a:solidFill>
                  <a:schemeClr val="bg1"/>
                </a:solidFill>
                <a:latin typeface="標楷體" panose="03000509000000000000" pitchFamily="65" charset="-120"/>
                <a:ea typeface="標楷體" panose="03000509000000000000" pitchFamily="65" charset="-120"/>
              </a:rPr>
              <a:t>、陳世綸、</a:t>
            </a:r>
            <a:r>
              <a:rPr lang="zh-TW" altLang="en-US" sz="4400" b="1" dirty="0" smtClean="0">
                <a:solidFill>
                  <a:schemeClr val="bg1"/>
                </a:solidFill>
                <a:latin typeface="標楷體" panose="03000509000000000000" pitchFamily="65" charset="-120"/>
                <a:ea typeface="標楷體" panose="03000509000000000000" pitchFamily="65" charset="-120"/>
              </a:rPr>
              <a:t>潘思清</a:t>
            </a:r>
            <a:endParaRPr lang="zh-TW" altLang="en-US" sz="4400" b="1" dirty="0">
              <a:solidFill>
                <a:schemeClr val="bg1"/>
              </a:solidFill>
              <a:latin typeface="標楷體" panose="03000509000000000000" pitchFamily="65" charset="-120"/>
              <a:ea typeface="標楷體" panose="03000509000000000000" pitchFamily="65" charset="-120"/>
            </a:endParaRPr>
          </a:p>
        </p:txBody>
      </p:sp>
      <p:sp>
        <p:nvSpPr>
          <p:cNvPr id="4" name="左中括弧 3"/>
          <p:cNvSpPr/>
          <p:nvPr/>
        </p:nvSpPr>
        <p:spPr bwMode="auto">
          <a:xfrm>
            <a:off x="15301377" y="2482570"/>
            <a:ext cx="73152" cy="914400"/>
          </a:xfrm>
          <a:prstGeom prst="leftBracke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321175" rtl="0" eaLnBrk="1" fontAlgn="base" latinLnBrk="0" hangingPunct="1">
              <a:lnSpc>
                <a:spcPct val="100000"/>
              </a:lnSpc>
              <a:spcBef>
                <a:spcPct val="0"/>
              </a:spcBef>
              <a:spcAft>
                <a:spcPct val="0"/>
              </a:spcAft>
              <a:buClrTx/>
              <a:buSzTx/>
              <a:buFontTx/>
              <a:buNone/>
              <a:tabLst/>
            </a:pPr>
            <a:endParaRPr kumimoji="1" lang="zh-TW" altLang="en-US" sz="8500" b="0" i="0" u="none" strike="noStrike" cap="none" normalizeH="0" baseline="0" smtClean="0">
              <a:ln>
                <a:noFill/>
              </a:ln>
              <a:solidFill>
                <a:schemeClr val="tx1"/>
              </a:solidFill>
              <a:effectLst/>
              <a:latin typeface="Arial" charset="0"/>
              <a:ea typeface="新細明體" pitchFamily="18" charset="-120"/>
            </a:endParaRPr>
          </a:p>
        </p:txBody>
      </p:sp>
      <p:sp>
        <p:nvSpPr>
          <p:cNvPr id="5" name="文字方塊 4"/>
          <p:cNvSpPr txBox="1"/>
          <p:nvPr/>
        </p:nvSpPr>
        <p:spPr>
          <a:xfrm>
            <a:off x="23588262" y="3396970"/>
            <a:ext cx="8407186" cy="1446550"/>
          </a:xfrm>
          <a:prstGeom prst="rect">
            <a:avLst/>
          </a:prstGeom>
          <a:noFill/>
        </p:spPr>
        <p:txBody>
          <a:bodyPr wrap="square" rtlCol="0">
            <a:spAutoFit/>
          </a:bodyPr>
          <a:lstStyle/>
          <a:p>
            <a:pPr algn="ctr"/>
            <a:r>
              <a:rPr lang="zh-TW" altLang="en-US" sz="4400" b="1" dirty="0" smtClean="0">
                <a:solidFill>
                  <a:schemeClr val="bg1"/>
                </a:solidFill>
                <a:latin typeface="標楷體" panose="03000509000000000000" pitchFamily="65" charset="-120"/>
                <a:ea typeface="標楷體" panose="03000509000000000000" pitchFamily="65" charset="-120"/>
              </a:rPr>
              <a:t>申請</a:t>
            </a:r>
            <a:r>
              <a:rPr lang="zh-TW" altLang="en-US" sz="4400" b="1" dirty="0">
                <a:solidFill>
                  <a:schemeClr val="bg1"/>
                </a:solidFill>
                <a:latin typeface="標楷體" panose="03000509000000000000" pitchFamily="65" charset="-120"/>
                <a:ea typeface="標楷體" panose="03000509000000000000" pitchFamily="65" charset="-120"/>
              </a:rPr>
              <a:t>案</a:t>
            </a:r>
            <a:r>
              <a:rPr lang="zh-TW" altLang="en-US" sz="4400" b="1" dirty="0" smtClean="0">
                <a:solidFill>
                  <a:schemeClr val="bg1"/>
                </a:solidFill>
                <a:latin typeface="標楷體" panose="03000509000000000000" pitchFamily="65" charset="-120"/>
                <a:ea typeface="標楷體" panose="03000509000000000000" pitchFamily="65" charset="-120"/>
              </a:rPr>
              <a:t>號</a:t>
            </a:r>
            <a:r>
              <a:rPr lang="en-US" altLang="zh-TW" sz="4400" b="1" dirty="0" smtClean="0">
                <a:solidFill>
                  <a:schemeClr val="bg1"/>
                </a:solidFill>
                <a:latin typeface="標楷體" panose="03000509000000000000" pitchFamily="65" charset="-120"/>
                <a:ea typeface="標楷體" panose="03000509000000000000" pitchFamily="65" charset="-120"/>
              </a:rPr>
              <a:t>:106113048</a:t>
            </a:r>
            <a:endParaRPr lang="zh-TW" altLang="en-US" sz="4400" b="1" dirty="0">
              <a:solidFill>
                <a:schemeClr val="bg1"/>
              </a:solidFill>
              <a:latin typeface="標楷體" panose="03000509000000000000" pitchFamily="65" charset="-120"/>
              <a:ea typeface="標楷體" panose="03000509000000000000" pitchFamily="65" charset="-120"/>
            </a:endParaRPr>
          </a:p>
          <a:p>
            <a:pPr algn="ctr"/>
            <a:r>
              <a:rPr lang="zh-TW" altLang="en-US" sz="4400" b="1" dirty="0" smtClean="0">
                <a:solidFill>
                  <a:schemeClr val="bg1"/>
                </a:solidFill>
                <a:latin typeface="標楷體" panose="03000509000000000000" pitchFamily="65" charset="-120"/>
                <a:ea typeface="標楷體" panose="03000509000000000000" pitchFamily="65" charset="-120"/>
              </a:rPr>
              <a:t>專利</a:t>
            </a:r>
            <a:r>
              <a:rPr lang="zh-TW" altLang="en-US" sz="4400" b="1" dirty="0">
                <a:solidFill>
                  <a:schemeClr val="bg1"/>
                </a:solidFill>
                <a:latin typeface="標楷體" panose="03000509000000000000" pitchFamily="65" charset="-120"/>
                <a:ea typeface="標楷體" panose="03000509000000000000" pitchFamily="65" charset="-120"/>
              </a:rPr>
              <a:t>國別</a:t>
            </a:r>
            <a:r>
              <a:rPr lang="en-US" altLang="zh-TW" sz="4400" b="1" dirty="0">
                <a:solidFill>
                  <a:schemeClr val="bg1"/>
                </a:solidFill>
                <a:latin typeface="標楷體" panose="03000509000000000000" pitchFamily="65" charset="-120"/>
                <a:ea typeface="標楷體" panose="03000509000000000000" pitchFamily="65" charset="-120"/>
              </a:rPr>
              <a:t>:</a:t>
            </a:r>
            <a:r>
              <a:rPr lang="zh-TW" altLang="en-US" sz="4400" b="1" dirty="0" smtClean="0">
                <a:solidFill>
                  <a:schemeClr val="bg1"/>
                </a:solidFill>
                <a:latin typeface="標楷體" panose="03000509000000000000" pitchFamily="65" charset="-120"/>
                <a:ea typeface="標楷體" panose="03000509000000000000" pitchFamily="65" charset="-120"/>
              </a:rPr>
              <a:t>中華民國</a:t>
            </a:r>
            <a:endParaRPr lang="zh-TW" altLang="en-US" sz="4400" b="1" dirty="0">
              <a:solidFill>
                <a:schemeClr val="bg1"/>
              </a:solidFill>
              <a:latin typeface="標楷體" panose="03000509000000000000" pitchFamily="65" charset="-120"/>
              <a:ea typeface="標楷體" panose="03000509000000000000" pitchFamily="65" charset="-120"/>
            </a:endParaRPr>
          </a:p>
        </p:txBody>
      </p:sp>
      <p:sp>
        <p:nvSpPr>
          <p:cNvPr id="6" name="矩形 5"/>
          <p:cNvSpPr/>
          <p:nvPr/>
        </p:nvSpPr>
        <p:spPr>
          <a:xfrm>
            <a:off x="12724148" y="3061077"/>
            <a:ext cx="6955750" cy="769441"/>
          </a:xfrm>
          <a:prstGeom prst="rect">
            <a:avLst/>
          </a:prstGeom>
        </p:spPr>
        <p:txBody>
          <a:bodyPr wrap="none">
            <a:spAutoFit/>
          </a:bodyPr>
          <a:lstStyle/>
          <a:p>
            <a:r>
              <a:rPr lang="zh-TW" altLang="en-US" sz="4400" b="1" dirty="0">
                <a:solidFill>
                  <a:schemeClr val="bg1"/>
                </a:solidFill>
                <a:latin typeface="標楷體" panose="03000509000000000000" pitchFamily="65" charset="-120"/>
                <a:ea typeface="標楷體" panose="03000509000000000000" pitchFamily="65" charset="-120"/>
              </a:rPr>
              <a:t>投影幕雷射筆偵測定位方法</a:t>
            </a:r>
            <a:endParaRPr lang="zh-TW" altLang="en-US" sz="4400" b="1" dirty="0">
              <a:solidFill>
                <a:schemeClr val="bg1"/>
              </a:solidFill>
              <a:latin typeface="標楷體" panose="03000509000000000000" pitchFamily="65" charset="-120"/>
              <a:ea typeface="標楷體" panose="03000509000000000000" pitchFamily="65" charset="-120"/>
            </a:endParaRPr>
          </a:p>
        </p:txBody>
      </p:sp>
      <p:sp>
        <p:nvSpPr>
          <p:cNvPr id="7" name="矩形 6"/>
          <p:cNvSpPr/>
          <p:nvPr/>
        </p:nvSpPr>
        <p:spPr>
          <a:xfrm>
            <a:off x="905632" y="6994249"/>
            <a:ext cx="29307256" cy="4585871"/>
          </a:xfrm>
          <a:prstGeom prst="rect">
            <a:avLst/>
          </a:prstGeom>
        </p:spPr>
        <p:txBody>
          <a:bodyPr wrap="square">
            <a:spAutoFit/>
          </a:bodyPr>
          <a:lstStyle/>
          <a:p>
            <a:r>
              <a:rPr lang="zh-TW" altLang="en-US" sz="4000" b="1" dirty="0">
                <a:latin typeface="標楷體" panose="03000509000000000000" pitchFamily="65" charset="-120"/>
                <a:ea typeface="標楷體" panose="03000509000000000000" pitchFamily="65" charset="-120"/>
              </a:rPr>
              <a:t>參展品簡介：</a:t>
            </a:r>
          </a:p>
          <a:p>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　　本</a:t>
            </a:r>
            <a:r>
              <a:rPr lang="zh-TW" altLang="en-US" sz="3600" dirty="0">
                <a:latin typeface="標楷體" panose="03000509000000000000" pitchFamily="65" charset="-120"/>
                <a:ea typeface="標楷體" panose="03000509000000000000" pitchFamily="65" charset="-120"/>
              </a:rPr>
              <a:t>發明提供一種投影幕雷射筆偵測定位系統與方法，其主要</a:t>
            </a:r>
            <a:r>
              <a:rPr lang="zh-TW" altLang="en-US" sz="3600" dirty="0" smtClean="0">
                <a:latin typeface="標楷體" panose="03000509000000000000" pitchFamily="65" charset="-120"/>
                <a:ea typeface="標楷體" panose="03000509000000000000" pitchFamily="65" charset="-120"/>
              </a:rPr>
              <a:t>係應用</a:t>
            </a:r>
            <a:r>
              <a:rPr lang="zh-TW" altLang="en-US" sz="3600" dirty="0">
                <a:latin typeface="標楷體" panose="03000509000000000000" pitchFamily="65" charset="-120"/>
                <a:ea typeface="標楷體" panose="03000509000000000000" pitchFamily="65" charset="-120"/>
              </a:rPr>
              <a:t>於具有主電腦、投影布幕與投影裝置的電腦投影系統當中，</a:t>
            </a:r>
            <a:r>
              <a:rPr lang="zh-TW" altLang="en-US" sz="3600" dirty="0" smtClean="0">
                <a:latin typeface="標楷體" panose="03000509000000000000" pitchFamily="65" charset="-120"/>
                <a:ea typeface="標楷體" panose="03000509000000000000" pitchFamily="65" charset="-120"/>
              </a:rPr>
              <a:t>其中</a:t>
            </a:r>
            <a:r>
              <a:rPr lang="zh-TW" altLang="en-US" sz="3600" dirty="0">
                <a:latin typeface="標楷體" panose="03000509000000000000" pitchFamily="65" charset="-120"/>
                <a:ea typeface="標楷體" panose="03000509000000000000" pitchFamily="65" charset="-120"/>
              </a:rPr>
              <a:t>，本發明係透過連接於該主電腦之攝像裝置而將主電腦投影於</a:t>
            </a:r>
            <a:r>
              <a:rPr lang="zh-TW" altLang="en-US" sz="3600" dirty="0" smtClean="0">
                <a:latin typeface="標楷體" panose="03000509000000000000" pitchFamily="65" charset="-120"/>
                <a:ea typeface="標楷體" panose="03000509000000000000" pitchFamily="65" charset="-120"/>
              </a:rPr>
              <a:t>投影</a:t>
            </a:r>
            <a:r>
              <a:rPr lang="zh-TW" altLang="en-US" sz="3600" dirty="0">
                <a:latin typeface="標楷體" panose="03000509000000000000" pitchFamily="65" charset="-120"/>
                <a:ea typeface="標楷體" panose="03000509000000000000" pitchFamily="65" charset="-120"/>
              </a:rPr>
              <a:t>布幕上之螢幕進行影像擷取，而當講者透過雷射筆進行簡報時</a:t>
            </a:r>
            <a:r>
              <a:rPr lang="zh-TW" altLang="en-US" sz="3600" dirty="0" smtClean="0">
                <a:latin typeface="標楷體" panose="03000509000000000000" pitchFamily="65" charset="-120"/>
                <a:ea typeface="標楷體" panose="03000509000000000000" pitchFamily="65" charset="-120"/>
              </a:rPr>
              <a:t>，其</a:t>
            </a:r>
            <a:r>
              <a:rPr lang="zh-TW" altLang="en-US" sz="3600" dirty="0">
                <a:latin typeface="標楷體" panose="03000509000000000000" pitchFamily="65" charset="-120"/>
                <a:ea typeface="標楷體" panose="03000509000000000000" pitchFamily="65" charset="-120"/>
              </a:rPr>
              <a:t>電腦鼠標將隨著講者雷射筆所投射之光點位置而進行移動，</a:t>
            </a:r>
            <a:r>
              <a:rPr lang="zh-TW" altLang="en-US" sz="3600" dirty="0" smtClean="0">
                <a:latin typeface="標楷體" panose="03000509000000000000" pitchFamily="65" charset="-120"/>
                <a:ea typeface="標楷體" panose="03000509000000000000" pitchFamily="65" charset="-120"/>
              </a:rPr>
              <a:t>如此，</a:t>
            </a:r>
            <a:r>
              <a:rPr lang="zh-TW" altLang="en-US" sz="3600" dirty="0">
                <a:latin typeface="標楷體" panose="03000509000000000000" pitchFamily="65" charset="-120"/>
                <a:ea typeface="標楷體" panose="03000509000000000000" pitchFamily="65" charset="-120"/>
              </a:rPr>
              <a:t>當進行電腦錄影時，講者使用雷射筆於簡報上的軌跡將同步地</a:t>
            </a:r>
            <a:r>
              <a:rPr lang="zh-TW" altLang="en-US" sz="3600" dirty="0" smtClean="0">
                <a:latin typeface="標楷體" panose="03000509000000000000" pitchFamily="65" charset="-120"/>
                <a:ea typeface="標楷體" panose="03000509000000000000" pitchFamily="65" charset="-120"/>
              </a:rPr>
              <a:t>於電腦</a:t>
            </a:r>
            <a:r>
              <a:rPr lang="zh-TW" altLang="en-US" sz="3600" dirty="0">
                <a:latin typeface="標楷體" panose="03000509000000000000" pitchFamily="65" charset="-120"/>
                <a:ea typeface="標楷體" panose="03000509000000000000" pitchFamily="65" charset="-120"/>
              </a:rPr>
              <a:t>內部以鼠標移動之方式而被記錄下來，進而提升簡報錄影之</a:t>
            </a:r>
            <a:r>
              <a:rPr lang="zh-TW" altLang="en-US" sz="3600" dirty="0" smtClean="0">
                <a:latin typeface="標楷體" panose="03000509000000000000" pitchFamily="65" charset="-120"/>
                <a:ea typeface="標楷體" panose="03000509000000000000" pitchFamily="65" charset="-120"/>
              </a:rPr>
              <a:t>臨場</a:t>
            </a:r>
            <a:r>
              <a:rPr lang="zh-TW" altLang="en-US" sz="3600" dirty="0">
                <a:latin typeface="標楷體" panose="03000509000000000000" pitchFamily="65" charset="-120"/>
                <a:ea typeface="標楷體" panose="03000509000000000000" pitchFamily="65" charset="-120"/>
              </a:rPr>
              <a:t>效果；除此之外，本發明並再透過安裝於主電腦之曝光度調整</a:t>
            </a:r>
            <a:r>
              <a:rPr lang="zh-TW" altLang="en-US" sz="3600" dirty="0" smtClean="0">
                <a:latin typeface="標楷體" panose="03000509000000000000" pitchFamily="65" charset="-120"/>
                <a:ea typeface="標楷體" panose="03000509000000000000" pitchFamily="65" charset="-120"/>
              </a:rPr>
              <a:t>單元</a:t>
            </a:r>
            <a:r>
              <a:rPr lang="zh-TW" altLang="en-US" sz="3600" dirty="0">
                <a:latin typeface="標楷體" panose="03000509000000000000" pitchFamily="65" charset="-120"/>
                <a:ea typeface="標楷體" panose="03000509000000000000" pitchFamily="65" charset="-120"/>
              </a:rPr>
              <a:t>而根據投影布幕上之雷射光點亮度而調整所述攝像裝置之曝光</a:t>
            </a:r>
            <a:r>
              <a:rPr lang="zh-TW" altLang="en-US" sz="3600" dirty="0" smtClean="0">
                <a:latin typeface="標楷體" panose="03000509000000000000" pitchFamily="65" charset="-120"/>
                <a:ea typeface="標楷體" panose="03000509000000000000" pitchFamily="65" charset="-120"/>
              </a:rPr>
              <a:t>度，</a:t>
            </a:r>
            <a:r>
              <a:rPr lang="zh-TW" altLang="en-US" sz="3600" dirty="0">
                <a:latin typeface="標楷體" panose="03000509000000000000" pitchFamily="65" charset="-120"/>
                <a:ea typeface="標楷體" panose="03000509000000000000" pitchFamily="65" charset="-120"/>
              </a:rPr>
              <a:t>進而使得所述攝像裝置之擷取影像中只出現雷射筆之強光光點</a:t>
            </a:r>
            <a:r>
              <a:rPr lang="zh-TW" altLang="en-US" sz="3600" dirty="0" smtClean="0">
                <a:latin typeface="標楷體" panose="03000509000000000000" pitchFamily="65" charset="-120"/>
                <a:ea typeface="標楷體" panose="03000509000000000000" pitchFamily="65" charset="-120"/>
              </a:rPr>
              <a:t>，進而</a:t>
            </a:r>
            <a:r>
              <a:rPr lang="zh-TW" altLang="en-US" sz="3600" dirty="0">
                <a:latin typeface="標楷體" panose="03000509000000000000" pitchFamily="65" charset="-120"/>
                <a:ea typeface="標楷體" panose="03000509000000000000" pitchFamily="65" charset="-120"/>
              </a:rPr>
              <a:t>有效地避免本系統因投影內容所產生之光點位置誤判等狀況。</a:t>
            </a:r>
          </a:p>
        </p:txBody>
      </p:sp>
      <p:sp>
        <p:nvSpPr>
          <p:cNvPr id="8" name="矩形 7"/>
          <p:cNvSpPr/>
          <p:nvPr/>
        </p:nvSpPr>
        <p:spPr>
          <a:xfrm>
            <a:off x="905632" y="12463281"/>
            <a:ext cx="29521779" cy="6740307"/>
          </a:xfrm>
          <a:prstGeom prst="rect">
            <a:avLst/>
          </a:prstGeom>
        </p:spPr>
        <p:txBody>
          <a:bodyPr wrap="square">
            <a:spAutoFit/>
          </a:bodyPr>
          <a:lstStyle/>
          <a:p>
            <a:r>
              <a:rPr lang="en-US" altLang="zh-TW" sz="4000" b="1" dirty="0">
                <a:latin typeface="+mn-lt"/>
              </a:rPr>
              <a:t>Introduce:</a:t>
            </a:r>
            <a:endParaRPr lang="zh-TW" altLang="en-US" sz="4000" b="1" dirty="0">
              <a:latin typeface="+mn-lt"/>
            </a:endParaRPr>
          </a:p>
          <a:p>
            <a:endParaRPr lang="en-US" altLang="zh-TW" sz="3600" dirty="0" smtClean="0">
              <a:latin typeface="+mn-lt"/>
            </a:endParaRPr>
          </a:p>
          <a:p>
            <a:r>
              <a:rPr lang="zh-TW" altLang="en-US" sz="3600" dirty="0" smtClean="0">
                <a:latin typeface="+mn-lt"/>
              </a:rPr>
              <a:t>The </a:t>
            </a:r>
            <a:r>
              <a:rPr lang="zh-TW" altLang="en-US" sz="3600" dirty="0">
                <a:latin typeface="+mn-lt"/>
              </a:rPr>
              <a:t>present invention provides a projection screen </a:t>
            </a:r>
            <a:r>
              <a:rPr lang="zh-TW" altLang="en-US" sz="3600" dirty="0" smtClean="0">
                <a:latin typeface="+mn-lt"/>
              </a:rPr>
              <a:t>laser pointer </a:t>
            </a:r>
            <a:r>
              <a:rPr lang="zh-TW" altLang="en-US" sz="3600" dirty="0">
                <a:latin typeface="+mn-lt"/>
              </a:rPr>
              <a:t>detecting and locating system and the method </a:t>
            </a:r>
            <a:r>
              <a:rPr lang="zh-TW" altLang="en-US" sz="3600" dirty="0" smtClean="0">
                <a:latin typeface="+mn-lt"/>
              </a:rPr>
              <a:t>for detecting </a:t>
            </a:r>
            <a:r>
              <a:rPr lang="zh-TW" altLang="en-US" sz="3600" dirty="0">
                <a:latin typeface="+mn-lt"/>
              </a:rPr>
              <a:t>and locating the same, and the present mainly </a:t>
            </a:r>
            <a:r>
              <a:rPr lang="zh-TW" altLang="en-US" sz="3600" dirty="0" smtClean="0">
                <a:latin typeface="+mn-lt"/>
              </a:rPr>
              <a:t>used in </a:t>
            </a:r>
            <a:r>
              <a:rPr lang="zh-TW" altLang="en-US" sz="3600" dirty="0">
                <a:latin typeface="+mn-lt"/>
              </a:rPr>
              <a:t>a computer projection system having a main computer, </a:t>
            </a:r>
            <a:r>
              <a:rPr lang="zh-TW" altLang="en-US" sz="3600" dirty="0" smtClean="0">
                <a:latin typeface="+mn-lt"/>
              </a:rPr>
              <a:t>a projection </a:t>
            </a:r>
            <a:r>
              <a:rPr lang="zh-TW" altLang="en-US" sz="3600" dirty="0">
                <a:latin typeface="+mn-lt"/>
              </a:rPr>
              <a:t>screen and a projection device, wherein, </a:t>
            </a:r>
            <a:r>
              <a:rPr lang="zh-TW" altLang="en-US" sz="3600" dirty="0" smtClean="0">
                <a:latin typeface="+mn-lt"/>
              </a:rPr>
              <a:t>the invention </a:t>
            </a:r>
            <a:r>
              <a:rPr lang="zh-TW" altLang="en-US" sz="3600" dirty="0">
                <a:latin typeface="+mn-lt"/>
              </a:rPr>
              <a:t>is connected with the main computer through </a:t>
            </a:r>
            <a:r>
              <a:rPr lang="zh-TW" altLang="en-US" sz="3600" dirty="0" smtClean="0">
                <a:latin typeface="+mn-lt"/>
              </a:rPr>
              <a:t>the camera </a:t>
            </a:r>
            <a:r>
              <a:rPr lang="zh-TW" altLang="en-US" sz="3600" dirty="0">
                <a:latin typeface="+mn-lt"/>
              </a:rPr>
              <a:t>Device and the main computer projection </a:t>
            </a:r>
            <a:r>
              <a:rPr lang="zh-TW" altLang="en-US" sz="3600" dirty="0" smtClean="0">
                <a:latin typeface="+mn-lt"/>
              </a:rPr>
              <a:t>screen projection </a:t>
            </a:r>
            <a:r>
              <a:rPr lang="zh-TW" altLang="en-US" sz="3600" dirty="0">
                <a:latin typeface="+mn-lt"/>
              </a:rPr>
              <a:t>screen for image capture, and when the </a:t>
            </a:r>
            <a:r>
              <a:rPr lang="zh-TW" altLang="en-US" sz="3600" dirty="0" smtClean="0">
                <a:latin typeface="+mn-lt"/>
              </a:rPr>
              <a:t>speaker through </a:t>
            </a:r>
            <a:r>
              <a:rPr lang="zh-TW" altLang="en-US" sz="3600" dirty="0">
                <a:latin typeface="+mn-lt"/>
              </a:rPr>
              <a:t>the laser pointer when the briefing, the </a:t>
            </a:r>
            <a:r>
              <a:rPr lang="zh-TW" altLang="en-US" sz="3600" dirty="0" smtClean="0">
                <a:latin typeface="+mn-lt"/>
              </a:rPr>
              <a:t>computer mouse </a:t>
            </a:r>
            <a:r>
              <a:rPr lang="zh-TW" altLang="en-US" sz="3600" dirty="0">
                <a:latin typeface="+mn-lt"/>
              </a:rPr>
              <a:t>will be the speaker with the laser pointer to move </a:t>
            </a:r>
            <a:r>
              <a:rPr lang="zh-TW" altLang="en-US" sz="3600" dirty="0" smtClean="0">
                <a:latin typeface="+mn-lt"/>
              </a:rPr>
              <a:t>the location </a:t>
            </a:r>
            <a:r>
              <a:rPr lang="zh-TW" altLang="en-US" sz="3600" dirty="0">
                <a:latin typeface="+mn-lt"/>
              </a:rPr>
              <a:t>of the light point , So when the computer video, </a:t>
            </a:r>
            <a:r>
              <a:rPr lang="zh-TW" altLang="en-US" sz="3600" dirty="0" smtClean="0">
                <a:latin typeface="+mn-lt"/>
              </a:rPr>
              <a:t>the speaker </a:t>
            </a:r>
            <a:r>
              <a:rPr lang="zh-TW" altLang="en-US" sz="3600" dirty="0">
                <a:latin typeface="+mn-lt"/>
              </a:rPr>
              <a:t>using the laser pointer on the briefing track will </a:t>
            </a:r>
            <a:r>
              <a:rPr lang="zh-TW" altLang="en-US" sz="3600" dirty="0" smtClean="0">
                <a:latin typeface="+mn-lt"/>
              </a:rPr>
              <a:t>be synchronized </a:t>
            </a:r>
            <a:r>
              <a:rPr lang="zh-TW" altLang="en-US" sz="3600" dirty="0">
                <a:latin typeface="+mn-lt"/>
              </a:rPr>
              <a:t>to the computer within the mouse to move </a:t>
            </a:r>
            <a:r>
              <a:rPr lang="zh-TW" altLang="en-US" sz="3600" dirty="0" smtClean="0">
                <a:latin typeface="+mn-lt"/>
              </a:rPr>
              <a:t>the way </a:t>
            </a:r>
            <a:r>
              <a:rPr lang="zh-TW" altLang="en-US" sz="3600" dirty="0">
                <a:latin typeface="+mn-lt"/>
              </a:rPr>
              <a:t>to be recorded, thereby enhancing the presentation </a:t>
            </a:r>
            <a:r>
              <a:rPr lang="zh-TW" altLang="en-US" sz="3600" dirty="0" smtClean="0">
                <a:latin typeface="+mn-lt"/>
              </a:rPr>
              <a:t>video of </a:t>
            </a:r>
            <a:r>
              <a:rPr lang="zh-TW" altLang="en-US" sz="3600" dirty="0">
                <a:latin typeface="+mn-lt"/>
              </a:rPr>
              <a:t>the spot effect; In addition, the And adjusting </a:t>
            </a:r>
            <a:r>
              <a:rPr lang="zh-TW" altLang="en-US" sz="3600" dirty="0" smtClean="0">
                <a:latin typeface="+mn-lt"/>
              </a:rPr>
              <a:t>the exposure </a:t>
            </a:r>
            <a:r>
              <a:rPr lang="zh-TW" altLang="en-US" sz="3600" dirty="0">
                <a:latin typeface="+mn-lt"/>
              </a:rPr>
              <a:t>degree of the image pickup apparatus according </a:t>
            </a:r>
            <a:r>
              <a:rPr lang="zh-TW" altLang="en-US" sz="3600" dirty="0" smtClean="0">
                <a:latin typeface="+mn-lt"/>
              </a:rPr>
              <a:t>to the </a:t>
            </a:r>
            <a:r>
              <a:rPr lang="zh-TW" altLang="en-US" sz="3600" dirty="0">
                <a:latin typeface="+mn-lt"/>
              </a:rPr>
              <a:t>brightness of the laser spot on the projection screen </a:t>
            </a:r>
            <a:r>
              <a:rPr lang="zh-TW" altLang="en-US" sz="3600" dirty="0" smtClean="0">
                <a:latin typeface="+mn-lt"/>
              </a:rPr>
              <a:t>by the </a:t>
            </a:r>
            <a:r>
              <a:rPr lang="zh-TW" altLang="en-US" sz="3600" dirty="0">
                <a:latin typeface="+mn-lt"/>
              </a:rPr>
              <a:t>exposure degree adjustment unit installed in the </a:t>
            </a:r>
            <a:r>
              <a:rPr lang="zh-TW" altLang="en-US" sz="3600" dirty="0" smtClean="0">
                <a:latin typeface="+mn-lt"/>
              </a:rPr>
              <a:t>host computer </a:t>
            </a:r>
            <a:r>
              <a:rPr lang="zh-TW" altLang="en-US" sz="3600" dirty="0">
                <a:latin typeface="+mn-lt"/>
              </a:rPr>
              <a:t>so as to cause only the laser pointer in the </a:t>
            </a:r>
            <a:r>
              <a:rPr lang="zh-TW" altLang="en-US" sz="3600" dirty="0" smtClean="0">
                <a:latin typeface="+mn-lt"/>
              </a:rPr>
              <a:t>image captured </a:t>
            </a:r>
            <a:r>
              <a:rPr lang="zh-TW" altLang="en-US" sz="3600" dirty="0">
                <a:latin typeface="+mn-lt"/>
              </a:rPr>
              <a:t>by the image pickup apparatus of the light </a:t>
            </a:r>
            <a:r>
              <a:rPr lang="zh-TW" altLang="en-US" sz="3600" dirty="0" smtClean="0">
                <a:latin typeface="+mn-lt"/>
              </a:rPr>
              <a:t>point,and </a:t>
            </a:r>
            <a:r>
              <a:rPr lang="zh-TW" altLang="en-US" sz="3600" dirty="0">
                <a:latin typeface="+mn-lt"/>
              </a:rPr>
              <a:t>thus effectively avoid the system due to </a:t>
            </a:r>
            <a:r>
              <a:rPr lang="zh-TW" altLang="en-US" sz="3600" dirty="0" smtClean="0">
                <a:latin typeface="+mn-lt"/>
              </a:rPr>
              <a:t>projection content </a:t>
            </a:r>
            <a:r>
              <a:rPr lang="zh-TW" altLang="en-US" sz="3600" dirty="0">
                <a:latin typeface="+mn-lt"/>
              </a:rPr>
              <a:t>generated by the light point of misjudgment </a:t>
            </a:r>
            <a:r>
              <a:rPr lang="zh-TW" altLang="en-US" sz="3600" dirty="0" smtClean="0">
                <a:latin typeface="+mn-lt"/>
              </a:rPr>
              <a:t>and other </a:t>
            </a:r>
            <a:r>
              <a:rPr lang="zh-TW" altLang="en-US" sz="3600" dirty="0">
                <a:latin typeface="+mn-lt"/>
              </a:rPr>
              <a:t>conditions.</a:t>
            </a:r>
          </a:p>
        </p:txBody>
      </p:sp>
      <p:pic>
        <p:nvPicPr>
          <p:cNvPr id="20" name="圖片 19"/>
          <p:cNvPicPr>
            <a:picLocks noChangeAspect="1"/>
          </p:cNvPicPr>
          <p:nvPr/>
        </p:nvPicPr>
        <p:blipFill>
          <a:blip r:embed="rId4"/>
          <a:stretch>
            <a:fillRect/>
          </a:stretch>
        </p:blipFill>
        <p:spPr>
          <a:xfrm>
            <a:off x="844737" y="32044068"/>
            <a:ext cx="14529792" cy="9576856"/>
          </a:xfrm>
          <a:prstGeom prst="rect">
            <a:avLst/>
          </a:prstGeom>
        </p:spPr>
      </p:pic>
      <p:sp>
        <p:nvSpPr>
          <p:cNvPr id="17" name="文字方塊 16"/>
          <p:cNvSpPr txBox="1"/>
          <p:nvPr/>
        </p:nvSpPr>
        <p:spPr>
          <a:xfrm>
            <a:off x="905632" y="20352938"/>
            <a:ext cx="29307256" cy="13511391"/>
          </a:xfrm>
          <a:prstGeom prst="rect">
            <a:avLst/>
          </a:prstGeom>
          <a:noFill/>
        </p:spPr>
        <p:txBody>
          <a:bodyPr wrap="square" rtlCol="0">
            <a:spAutoFit/>
          </a:bodyPr>
          <a:lstStyle/>
          <a:p>
            <a:r>
              <a:rPr lang="zh-TW" altLang="zh-TW" sz="4000" b="1" dirty="0" smtClean="0">
                <a:latin typeface="標楷體" panose="03000509000000000000" pitchFamily="65" charset="-120"/>
                <a:ea typeface="標楷體" panose="03000509000000000000" pitchFamily="65" charset="-120"/>
              </a:rPr>
              <a:t>簡述專利特色及重要性</a:t>
            </a:r>
            <a:r>
              <a:rPr lang="ve-ZA" altLang="zh-TW" sz="4000" b="1" dirty="0" smtClean="0">
                <a:latin typeface="標楷體" panose="03000509000000000000" pitchFamily="65" charset="-120"/>
                <a:ea typeface="標楷體" panose="03000509000000000000" pitchFamily="65" charset="-120"/>
              </a:rPr>
              <a:t>:</a:t>
            </a:r>
          </a:p>
          <a:p>
            <a:endParaRPr lang="ve-ZA" altLang="zh-TW" sz="3600" dirty="0" smtClean="0">
              <a:latin typeface="標楷體" panose="03000509000000000000" pitchFamily="65" charset="-120"/>
              <a:ea typeface="標楷體" panose="03000509000000000000" pitchFamily="65" charset="-120"/>
            </a:endParaRPr>
          </a:p>
          <a:p>
            <a:r>
              <a:rPr lang="en-US" altLang="zh-TW" sz="3600" dirty="0" smtClean="0">
                <a:latin typeface="標楷體" panose="03000509000000000000" pitchFamily="65" charset="-120"/>
                <a:ea typeface="標楷體" panose="03000509000000000000" pitchFamily="65" charset="-120"/>
              </a:rPr>
              <a:t>	</a:t>
            </a:r>
            <a:r>
              <a:rPr lang="zh-TW" altLang="en-US" sz="3600" dirty="0">
                <a:latin typeface="標楷體" panose="03000509000000000000" pitchFamily="65" charset="-120"/>
                <a:ea typeface="標楷體" panose="03000509000000000000" pitchFamily="65" charset="-120"/>
              </a:rPr>
              <a:t>本發明以雷射筆控制</a:t>
            </a:r>
            <a:r>
              <a:rPr lang="zh-TW" altLang="en-US" sz="3600" dirty="0" smtClean="0">
                <a:latin typeface="標楷體" panose="03000509000000000000" pitchFamily="65" charset="-120"/>
                <a:ea typeface="標楷體" panose="03000509000000000000" pitchFamily="65" charset="-120"/>
              </a:rPr>
              <a:t>相較於現有方</a:t>
            </a:r>
            <a:r>
              <a:rPr lang="zh-TW" altLang="en-US" sz="3600" dirty="0">
                <a:latin typeface="標楷體" panose="03000509000000000000" pitchFamily="65" charset="-120"/>
                <a:ea typeface="標楷體" panose="03000509000000000000" pitchFamily="65" charset="-120"/>
              </a:rPr>
              <a:t>案</a:t>
            </a:r>
            <a:r>
              <a:rPr lang="zh-TW" altLang="en-US" sz="3600" dirty="0" smtClean="0">
                <a:latin typeface="標楷體" panose="03000509000000000000" pitchFamily="65" charset="-120"/>
                <a:ea typeface="標楷體" panose="03000509000000000000" pitchFamily="65" charset="-120"/>
              </a:rPr>
              <a:t>以陀螺</a:t>
            </a:r>
            <a:r>
              <a:rPr lang="zh-TW" altLang="en-US" sz="3600" dirty="0">
                <a:latin typeface="標楷體" panose="03000509000000000000" pitchFamily="65" charset="-120"/>
                <a:ea typeface="標楷體" panose="03000509000000000000" pitchFamily="65" charset="-120"/>
              </a:rPr>
              <a:t>儀控制，本發明對於</a:t>
            </a:r>
            <a:r>
              <a:rPr lang="zh-TW" altLang="en-US" sz="3600" dirty="0" smtClean="0">
                <a:latin typeface="標楷體" panose="03000509000000000000" pitchFamily="65" charset="-120"/>
                <a:ea typeface="標楷體" panose="03000509000000000000" pitchFamily="65" charset="-120"/>
              </a:rPr>
              <a:t>雷射筆</a:t>
            </a:r>
            <a:r>
              <a:rPr lang="zh-TW" altLang="en-US" sz="3600" dirty="0">
                <a:latin typeface="標楷體" panose="03000509000000000000" pitchFamily="65" charset="-120"/>
                <a:ea typeface="標楷體" panose="03000509000000000000" pitchFamily="65" charset="-120"/>
              </a:rPr>
              <a:t>在投影幕上的位置，與所估測之電腦內部投影資料上的位置</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為受控之滑鼠位置</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，之間的</a:t>
            </a:r>
            <a:r>
              <a:rPr lang="zh-TW" altLang="en-US" sz="3600" dirty="0" smtClean="0">
                <a:latin typeface="標楷體" panose="03000509000000000000" pitchFamily="65" charset="-120"/>
                <a:ea typeface="標楷體" panose="03000509000000000000" pitchFamily="65" charset="-120"/>
              </a:rPr>
              <a:t>誤差可</a:t>
            </a:r>
            <a:r>
              <a:rPr lang="zh-TW" altLang="en-US" sz="3600" dirty="0">
                <a:latin typeface="標楷體" panose="03000509000000000000" pitchFamily="65" charset="-120"/>
                <a:ea typeface="標楷體" panose="03000509000000000000" pitchFamily="65" charset="-120"/>
              </a:rPr>
              <a:t>大幅降低。實驗如下。雷射光點與鼠標起始位置設置相同，以雷射光為依據，從螢幕左側</a:t>
            </a:r>
            <a:r>
              <a:rPr lang="zh-TW" altLang="en-US" sz="3600" dirty="0" smtClean="0">
                <a:latin typeface="標楷體" panose="03000509000000000000" pitchFamily="65" charset="-120"/>
                <a:ea typeface="標楷體" panose="03000509000000000000" pitchFamily="65" charset="-120"/>
              </a:rPr>
              <a:t>移動到</a:t>
            </a:r>
            <a:r>
              <a:rPr lang="zh-TW" altLang="en-US" sz="3600" dirty="0">
                <a:latin typeface="標楷體" panose="03000509000000000000" pitchFamily="65" charset="-120"/>
                <a:ea typeface="標楷體" panose="03000509000000000000" pitchFamily="65" charset="-120"/>
              </a:rPr>
              <a:t>螢幕中央，共</a:t>
            </a:r>
            <a:r>
              <a:rPr lang="en-US" altLang="zh-TW" sz="3600" dirty="0">
                <a:latin typeface="標楷體" panose="03000509000000000000" pitchFamily="65" charset="-120"/>
                <a:ea typeface="標楷體" panose="03000509000000000000" pitchFamily="65" charset="-120"/>
              </a:rPr>
              <a:t>683</a:t>
            </a:r>
            <a:r>
              <a:rPr lang="zh-TW" altLang="en-US" sz="3600" dirty="0">
                <a:latin typeface="標楷體" panose="03000509000000000000" pitchFamily="65" charset="-120"/>
                <a:ea typeface="標楷體" panose="03000509000000000000" pitchFamily="65" charset="-120"/>
              </a:rPr>
              <a:t>個像素點。我們測量</a:t>
            </a:r>
            <a:r>
              <a:rPr lang="en-US" altLang="zh-TW" sz="3600" dirty="0">
                <a:latin typeface="標楷體" panose="03000509000000000000" pitchFamily="65" charset="-120"/>
                <a:ea typeface="標楷體" panose="03000509000000000000" pitchFamily="65" charset="-120"/>
              </a:rPr>
              <a:t>50</a:t>
            </a:r>
            <a:r>
              <a:rPr lang="zh-TW" altLang="en-US" sz="3600" dirty="0">
                <a:latin typeface="標楷體" panose="03000509000000000000" pitchFamily="65" charset="-120"/>
                <a:ea typeface="標楷體" panose="03000509000000000000" pitchFamily="65" charset="-120"/>
              </a:rPr>
              <a:t>次用兩種方式移動上述距離後的</a:t>
            </a:r>
            <a:r>
              <a:rPr lang="zh-TW" altLang="en-US" sz="3600" dirty="0" smtClean="0">
                <a:latin typeface="標楷體" panose="03000509000000000000" pitchFamily="65" charset="-120"/>
                <a:ea typeface="標楷體" panose="03000509000000000000" pitchFamily="65" charset="-120"/>
              </a:rPr>
              <a:t>誤差。相較</a:t>
            </a:r>
            <a:r>
              <a:rPr lang="zh-TW" altLang="en-US" sz="3600" dirty="0">
                <a:latin typeface="標楷體" panose="03000509000000000000" pitchFamily="65" charset="-120"/>
                <a:ea typeface="標楷體" panose="03000509000000000000" pitchFamily="65" charset="-120"/>
              </a:rPr>
              <a:t>於現有解決方案，本發明可將誤差率降低</a:t>
            </a:r>
            <a:r>
              <a:rPr lang="en-US" altLang="zh-TW" sz="3600" dirty="0">
                <a:latin typeface="標楷體" panose="03000509000000000000" pitchFamily="65" charset="-120"/>
                <a:ea typeface="標楷體" panose="03000509000000000000" pitchFamily="65" charset="-120"/>
              </a:rPr>
              <a:t>30.25%</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　</a:t>
            </a:r>
            <a:r>
              <a:rPr lang="zh-TW" altLang="en-US" sz="3600" dirty="0">
                <a:latin typeface="標楷體" panose="03000509000000000000" pitchFamily="65" charset="-120"/>
                <a:ea typeface="標楷體" panose="03000509000000000000" pitchFamily="65" charset="-120"/>
              </a:rPr>
              <a:t>　</a:t>
            </a:r>
            <a:r>
              <a:rPr lang="zh-TW" altLang="en-US" sz="3600" dirty="0" smtClean="0">
                <a:latin typeface="標楷體" panose="03000509000000000000" pitchFamily="65" charset="-120"/>
                <a:ea typeface="標楷體" panose="03000509000000000000" pitchFamily="65" charset="-120"/>
              </a:rPr>
              <a:t>本</a:t>
            </a:r>
            <a:r>
              <a:rPr lang="zh-TW" altLang="en-US" sz="3600" dirty="0">
                <a:latin typeface="標楷體" panose="03000509000000000000" pitchFamily="65" charset="-120"/>
                <a:ea typeface="標楷體" panose="03000509000000000000" pitchFamily="65" charset="-120"/>
              </a:rPr>
              <a:t>發明使用</a:t>
            </a:r>
            <a:r>
              <a:rPr lang="zh-TW" altLang="en-US" sz="3600" dirty="0" smtClean="0">
                <a:latin typeface="標楷體" panose="03000509000000000000" pitchFamily="65" charset="-120"/>
                <a:ea typeface="標楷體" panose="03000509000000000000" pitchFamily="65" charset="-120"/>
              </a:rPr>
              <a:t>以調整</a:t>
            </a:r>
            <a:r>
              <a:rPr lang="zh-TW" altLang="en-US" sz="3600" dirty="0">
                <a:latin typeface="標楷體" panose="03000509000000000000" pitchFamily="65" charset="-120"/>
                <a:ea typeface="標楷體" panose="03000509000000000000" pitchFamily="65" charset="-120"/>
              </a:rPr>
              <a:t>控制曝光度來增加雷射筆之偵測精準度</a:t>
            </a:r>
            <a:r>
              <a:rPr lang="zh-TW" altLang="en-US" sz="3600" dirty="0" smtClean="0">
                <a:latin typeface="標楷體" panose="03000509000000000000" pitchFamily="65" charset="-120"/>
                <a:ea typeface="標楷體" panose="03000509000000000000" pitchFamily="65" charset="-120"/>
              </a:rPr>
              <a:t>，在偵測投影幕上偵測雷射筆光方法，我們</a:t>
            </a:r>
            <a:r>
              <a:rPr lang="zh-TW" altLang="en-US" sz="3600" dirty="0">
                <a:latin typeface="標楷體" panose="03000509000000000000" pitchFamily="65" charset="-120"/>
                <a:ea typeface="標楷體" panose="03000509000000000000" pitchFamily="65" charset="-120"/>
              </a:rPr>
              <a:t>測試系統在不同鏡頭曝光度下的成功率。</a:t>
            </a:r>
            <a:r>
              <a:rPr lang="zh-TW" altLang="en-US" sz="3600" dirty="0" smtClean="0">
                <a:latin typeface="標楷體" panose="03000509000000000000" pitchFamily="65" charset="-120"/>
                <a:ea typeface="標楷體" panose="03000509000000000000" pitchFamily="65" charset="-120"/>
              </a:rPr>
              <a:t>實驗時以白色</a:t>
            </a:r>
            <a:r>
              <a:rPr lang="zh-TW" altLang="en-US" sz="3600" dirty="0">
                <a:latin typeface="標楷體" panose="03000509000000000000" pitchFamily="65" charset="-120"/>
                <a:ea typeface="標楷體" panose="03000509000000000000" pitchFamily="65" charset="-120"/>
              </a:rPr>
              <a:t>背景做測試，雷射</a:t>
            </a:r>
            <a:r>
              <a:rPr lang="zh-TW" altLang="en-US" sz="3600" dirty="0" smtClean="0">
                <a:latin typeface="標楷體" panose="03000509000000000000" pitchFamily="65" charset="-120"/>
                <a:ea typeface="標楷體" panose="03000509000000000000" pitchFamily="65" charset="-120"/>
              </a:rPr>
              <a:t>光從</a:t>
            </a:r>
            <a:r>
              <a:rPr lang="zh-TW" altLang="en-US" sz="3600" dirty="0">
                <a:latin typeface="標楷體" panose="03000509000000000000" pitchFamily="65" charset="-120"/>
                <a:ea typeface="標楷體" panose="03000509000000000000" pitchFamily="65" charset="-120"/>
              </a:rPr>
              <a:t>左側移動到右側，途中若有偵測失效則為失敗，</a:t>
            </a:r>
            <a:r>
              <a:rPr lang="zh-TW" altLang="en-US" sz="3600" dirty="0" smtClean="0">
                <a:latin typeface="標楷體" panose="03000509000000000000" pitchFamily="65" charset="-120"/>
                <a:ea typeface="標楷體" panose="03000509000000000000" pitchFamily="65" charset="-120"/>
              </a:rPr>
              <a:t>每一情況</a:t>
            </a:r>
            <a:r>
              <a:rPr lang="zh-TW" altLang="en-US" sz="3600" dirty="0">
                <a:latin typeface="標楷體" panose="03000509000000000000" pitchFamily="65" charset="-120"/>
                <a:ea typeface="標楷體" panose="03000509000000000000" pitchFamily="65" charset="-120"/>
              </a:rPr>
              <a:t>測</a:t>
            </a:r>
            <a:r>
              <a:rPr lang="en-US" altLang="zh-TW" sz="3600" dirty="0">
                <a:latin typeface="標楷體" panose="03000509000000000000" pitchFamily="65" charset="-120"/>
                <a:ea typeface="標楷體" panose="03000509000000000000" pitchFamily="65" charset="-120"/>
              </a:rPr>
              <a:t>100</a:t>
            </a:r>
            <a:r>
              <a:rPr lang="zh-TW" altLang="en-US" sz="3600" dirty="0">
                <a:latin typeface="標楷體" panose="03000509000000000000" pitchFamily="65" charset="-120"/>
                <a:ea typeface="標楷體" panose="03000509000000000000" pitchFamily="65" charset="-120"/>
              </a:rPr>
              <a:t>次</a:t>
            </a:r>
            <a:r>
              <a:rPr lang="zh-TW" altLang="en-US" sz="3600" dirty="0" smtClean="0">
                <a:latin typeface="標楷體" panose="03000509000000000000" pitchFamily="65" charset="-120"/>
                <a:ea typeface="標楷體" panose="03000509000000000000" pitchFamily="65" charset="-120"/>
              </a:rPr>
              <a:t>。數據表示為使用曝光控制時，在</a:t>
            </a:r>
            <a:r>
              <a:rPr lang="zh-TW" altLang="en-US" sz="3600" dirty="0">
                <a:latin typeface="標楷體" panose="03000509000000000000" pitchFamily="65" charset="-120"/>
                <a:ea typeface="標楷體" panose="03000509000000000000" pitchFamily="65" charset="-120"/>
              </a:rPr>
              <a:t>白色背景都能準確的偵測，</a:t>
            </a:r>
            <a:r>
              <a:rPr lang="zh-TW" altLang="en-US" sz="3600" dirty="0" smtClean="0">
                <a:latin typeface="標楷體" panose="03000509000000000000" pitchFamily="65" charset="-120"/>
                <a:ea typeface="標楷體" panose="03000509000000000000" pitchFamily="65" charset="-120"/>
              </a:rPr>
              <a:t>而在自動曝光情況下時</a:t>
            </a:r>
            <a:r>
              <a:rPr lang="zh-TW" altLang="en-US" sz="3600" dirty="0">
                <a:latin typeface="標楷體" panose="03000509000000000000" pitchFamily="65" charset="-120"/>
                <a:ea typeface="標楷體" panose="03000509000000000000" pitchFamily="65" charset="-120"/>
              </a:rPr>
              <a:t>容易在白色背景時</a:t>
            </a:r>
            <a:r>
              <a:rPr lang="zh-TW" altLang="en-US" sz="3600" dirty="0" smtClean="0">
                <a:latin typeface="標楷體" panose="03000509000000000000" pitchFamily="65" charset="-120"/>
                <a:ea typeface="標楷體" panose="03000509000000000000" pitchFamily="65" charset="-120"/>
              </a:rPr>
              <a:t>偵測失敗，導致成功率</a:t>
            </a:r>
            <a:r>
              <a:rPr lang="zh-TW" altLang="en-US" sz="3600" dirty="0">
                <a:latin typeface="標楷體" panose="03000509000000000000" pitchFamily="65" charset="-120"/>
                <a:ea typeface="標楷體" panose="03000509000000000000" pitchFamily="65" charset="-120"/>
              </a:rPr>
              <a:t>低</a:t>
            </a:r>
            <a:r>
              <a:rPr lang="zh-TW" altLang="en-US" sz="3600" dirty="0" smtClean="0">
                <a:latin typeface="標楷體" panose="03000509000000000000" pitchFamily="65" charset="-120"/>
                <a:ea typeface="標楷體" panose="03000509000000000000" pitchFamily="65" charset="-120"/>
              </a:rPr>
              <a:t>。此</a:t>
            </a:r>
            <a:r>
              <a:rPr lang="zh-TW" altLang="en-US" sz="3600" dirty="0">
                <a:latin typeface="標楷體" panose="03000509000000000000" pitchFamily="65" charset="-120"/>
                <a:ea typeface="標楷體" panose="03000509000000000000" pitchFamily="65" charset="-120"/>
              </a:rPr>
              <a:t>新穎性可將成功率增加</a:t>
            </a:r>
            <a:r>
              <a:rPr lang="en-US" altLang="zh-TW" sz="3600" dirty="0">
                <a:latin typeface="標楷體" panose="03000509000000000000" pitchFamily="65" charset="-120"/>
                <a:ea typeface="標楷體" panose="03000509000000000000" pitchFamily="65" charset="-120"/>
              </a:rPr>
              <a:t>80%</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endParaRPr lang="en-US" altLang="zh-TW" sz="3600" dirty="0" smtClean="0">
              <a:latin typeface="標楷體" panose="03000509000000000000" pitchFamily="65" charset="-120"/>
              <a:ea typeface="標楷體" panose="03000509000000000000" pitchFamily="65" charset="-120"/>
            </a:endParaRPr>
          </a:p>
          <a:p>
            <a:r>
              <a:rPr lang="en-US" altLang="zh-TW" sz="4000" b="1" dirty="0" smtClean="0">
                <a:latin typeface="+mj-lt"/>
                <a:ea typeface="標楷體" panose="03000509000000000000" pitchFamily="65" charset="-120"/>
              </a:rPr>
              <a:t>Characteristics and importance:</a:t>
            </a:r>
          </a:p>
          <a:p>
            <a:endParaRPr lang="en-US" altLang="zh-TW" sz="3600" b="1" dirty="0" smtClean="0">
              <a:latin typeface="+mj-lt"/>
              <a:ea typeface="標楷體" panose="03000509000000000000" pitchFamily="65" charset="-120"/>
            </a:endParaRPr>
          </a:p>
          <a:p>
            <a:r>
              <a:rPr lang="ve-ZA" altLang="zh-TW" sz="3600" dirty="0" smtClean="0">
                <a:latin typeface="+mn-lt"/>
              </a:rPr>
              <a:t>This invention designs</a:t>
            </a:r>
            <a:r>
              <a:rPr lang="zh-TW" altLang="en-US" sz="3600" dirty="0" smtClean="0">
                <a:latin typeface="+mn-lt"/>
              </a:rPr>
              <a:t> </a:t>
            </a:r>
            <a:r>
              <a:rPr lang="en-US" altLang="zh-TW" sz="3600" dirty="0" smtClean="0">
                <a:latin typeface="+mn-lt"/>
              </a:rPr>
              <a:t>a</a:t>
            </a:r>
            <a:r>
              <a:rPr lang="zh-TW" altLang="en-US" sz="3600" dirty="0" smtClean="0">
                <a:latin typeface="+mn-lt"/>
              </a:rPr>
              <a:t> </a:t>
            </a:r>
            <a:r>
              <a:rPr lang="en-US" altLang="zh-TW" sz="3600" dirty="0" smtClean="0">
                <a:latin typeface="+mn-lt"/>
              </a:rPr>
              <a:t>method controlling by a laser pen, the invention </a:t>
            </a:r>
            <a:r>
              <a:rPr lang="en-US" altLang="zh-TW" sz="3600" dirty="0">
                <a:latin typeface="+mn-lt"/>
              </a:rPr>
              <a:t>compared with </a:t>
            </a:r>
            <a:r>
              <a:rPr lang="en-US" altLang="zh-TW" sz="3600" dirty="0" smtClean="0">
                <a:latin typeface="+mn-lt"/>
              </a:rPr>
              <a:t>existing method </a:t>
            </a:r>
            <a:r>
              <a:rPr lang="en-US" altLang="zh-TW" sz="3600" dirty="0">
                <a:latin typeface="+mn-lt"/>
              </a:rPr>
              <a:t>controlling by </a:t>
            </a:r>
            <a:r>
              <a:rPr lang="en-US" altLang="zh-TW" sz="3600" dirty="0">
                <a:latin typeface="+mn-lt"/>
              </a:rPr>
              <a:t>gyroscope. The error between the position of the laser pen on the projection screen and the position of the estimated internal projection data of the computer (for the controlled mouse position) can be greatly reduced. The experiment is as follows. The laser spot is set to the same position as the mouse's starting position. Based on the laser light, it moves from the left side of the screen to the center of the screen for a total of 683 pixels. We measured the error after moving the above distance in 50 ways in two ways. Compared to the prior </a:t>
            </a:r>
            <a:r>
              <a:rPr lang="en-US" altLang="zh-TW" sz="3600" dirty="0" smtClean="0">
                <a:latin typeface="+mn-lt"/>
              </a:rPr>
              <a:t>method, </a:t>
            </a:r>
            <a:r>
              <a:rPr lang="en-US" altLang="zh-TW" sz="3600" dirty="0">
                <a:latin typeface="+mn-lt"/>
              </a:rPr>
              <a:t>the </a:t>
            </a:r>
            <a:r>
              <a:rPr lang="en-US" altLang="zh-TW" sz="3600" dirty="0" smtClean="0">
                <a:latin typeface="+mn-lt"/>
              </a:rPr>
              <a:t>invention </a:t>
            </a:r>
            <a:r>
              <a:rPr lang="en-US" altLang="zh-TW" sz="3600" dirty="0">
                <a:latin typeface="+mn-lt"/>
              </a:rPr>
              <a:t>can reduce the error rate by 30.25</a:t>
            </a:r>
            <a:r>
              <a:rPr lang="en-US" altLang="zh-TW" sz="3600" dirty="0" smtClean="0">
                <a:latin typeface="+mn-lt"/>
              </a:rPr>
              <a:t>%.</a:t>
            </a:r>
          </a:p>
          <a:p>
            <a:r>
              <a:rPr lang="en-US" altLang="zh-TW" sz="3600" dirty="0">
                <a:latin typeface="+mn-lt"/>
                <a:ea typeface="標楷體" panose="03000509000000000000" pitchFamily="65" charset="-120"/>
              </a:rPr>
              <a:t>The invention uses the adjustment control exposure to increase the detection accuracy of the laser </a:t>
            </a:r>
            <a:r>
              <a:rPr lang="en-US" altLang="zh-TW" sz="3600" dirty="0" smtClean="0">
                <a:latin typeface="+mn-lt"/>
                <a:ea typeface="標楷體" panose="03000509000000000000" pitchFamily="65" charset="-120"/>
              </a:rPr>
              <a:t>pointer. In </a:t>
            </a:r>
            <a:r>
              <a:rPr lang="en-US" altLang="zh-TW" sz="3600" dirty="0">
                <a:latin typeface="+mn-lt"/>
                <a:ea typeface="標楷體" panose="03000509000000000000" pitchFamily="65" charset="-120"/>
              </a:rPr>
              <a:t>the method of detecting the laser light on the detection projection screen, we test the success rate of the system under different lens exposures. </a:t>
            </a:r>
            <a:r>
              <a:rPr lang="en-US" altLang="zh-TW" sz="3600" dirty="0" smtClean="0">
                <a:latin typeface="+mn-lt"/>
                <a:ea typeface="標楷體" panose="03000509000000000000" pitchFamily="65" charset="-120"/>
              </a:rPr>
              <a:t>The </a:t>
            </a:r>
            <a:r>
              <a:rPr lang="en-US" altLang="zh-TW" sz="3600" dirty="0">
                <a:latin typeface="+mn-lt"/>
                <a:ea typeface="標楷體" panose="03000509000000000000" pitchFamily="65" charset="-120"/>
              </a:rPr>
              <a:t>test was carried out with a white background. The laser light was moved from the left side to the right side. If there was a detection failure on the way, it was a failure, and each condition was measured 100 times. The data indicates that when the exposure control is used, it can </a:t>
            </a:r>
            <a:r>
              <a:rPr lang="en-US" altLang="zh-TW" sz="3600" dirty="0" smtClean="0">
                <a:latin typeface="+mn-lt"/>
                <a:ea typeface="標楷體" panose="03000509000000000000" pitchFamily="65" charset="-120"/>
              </a:rPr>
              <a:t>be  </a:t>
            </a:r>
            <a:r>
              <a:rPr lang="en-US" altLang="zh-TW" sz="3600" dirty="0">
                <a:latin typeface="+mn-lt"/>
                <a:ea typeface="標楷體" panose="03000509000000000000" pitchFamily="65" charset="-120"/>
              </a:rPr>
              <a:t>accurately detected on a white background, and in the case of automatic exposure, it is easy to detect failure on a white </a:t>
            </a:r>
            <a:r>
              <a:rPr lang="en-US" altLang="zh-TW" sz="3600" dirty="0" smtClean="0">
                <a:latin typeface="+mn-lt"/>
                <a:ea typeface="標楷體" panose="03000509000000000000" pitchFamily="65" charset="-120"/>
              </a:rPr>
              <a:t>background. </a:t>
            </a:r>
            <a:r>
              <a:rPr lang="en-US" altLang="zh-TW" sz="3600" dirty="0">
                <a:latin typeface="+mn-lt"/>
                <a:ea typeface="標楷體" panose="03000509000000000000" pitchFamily="65" charset="-120"/>
              </a:rPr>
              <a:t>This novelty can increase the success rate by 80%.</a:t>
            </a:r>
          </a:p>
          <a:p>
            <a:endParaRPr lang="zh-TW" altLang="zh-TW" sz="3600" dirty="0">
              <a:latin typeface="+mn-lt"/>
              <a:ea typeface="標楷體" panose="03000509000000000000" pitchFamily="65" charset="-120"/>
            </a:endParaRPr>
          </a:p>
        </p:txBody>
      </p:sp>
      <p:pic>
        <p:nvPicPr>
          <p:cNvPr id="16" name="圖片 28" descr="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69755" y="34238845"/>
            <a:ext cx="6938928" cy="5200262"/>
          </a:xfrm>
          <a:prstGeom prst="rect">
            <a:avLst/>
          </a:prstGeom>
          <a:noFill/>
          <a:extLst>
            <a:ext uri="{909E8E84-426E-40DD-AFC4-6F175D3DCCD1}">
              <a14:hiddenFill xmlns:a14="http://schemas.microsoft.com/office/drawing/2010/main">
                <a:solidFill>
                  <a:srgbClr val="FFFFFF"/>
                </a:solidFill>
              </a14:hiddenFill>
            </a:ext>
          </a:extLst>
        </p:spPr>
      </p:pic>
      <p:pic>
        <p:nvPicPr>
          <p:cNvPr id="2054" name="圖片 23" descr="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65743" y="34195575"/>
            <a:ext cx="7053005" cy="5286803"/>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7"/>
          <p:cNvSpPr>
            <a:spLocks noChangeArrowheads="1"/>
          </p:cNvSpPr>
          <p:nvPr/>
        </p:nvSpPr>
        <p:spPr bwMode="auto">
          <a:xfrm>
            <a:off x="17706884" y="34119558"/>
            <a:ext cx="80293314" cy="933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2640" tIns="914112" rIns="1142640" bIns="914112" numCol="1" anchor="ctr" anchorCtr="0" compatLnSpc="1">
            <a:prstTxWarp prst="textNoShape">
              <a:avLst/>
            </a:prstTxWarp>
            <a:spAutoFit/>
          </a:bodyPr>
          <a:lstStyle/>
          <a:p>
            <a:endParaRPr lang="zh-TW" altLang="en-US"/>
          </a:p>
        </p:txBody>
      </p:sp>
      <p:sp>
        <p:nvSpPr>
          <p:cNvPr id="19" name="Rectangle 8"/>
          <p:cNvSpPr>
            <a:spLocks noChangeArrowheads="1"/>
          </p:cNvSpPr>
          <p:nvPr/>
        </p:nvSpPr>
        <p:spPr bwMode="auto">
          <a:xfrm>
            <a:off x="14646412" y="38878201"/>
            <a:ext cx="15701074" cy="2677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2640" tIns="914112" rIns="1142640" bIns="91411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36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圖、鏡頭一般測光的自動曝光</a:t>
            </a:r>
            <a:r>
              <a:rPr kumimoji="0" lang="zh-TW" altLang="en-US" sz="5400" dirty="0"/>
              <a:t> </a:t>
            </a:r>
            <a:r>
              <a:rPr kumimoji="0" lang="en-US" altLang="zh-TW" sz="5400" dirty="0" smtClean="0"/>
              <a:t>		</a:t>
            </a:r>
            <a:r>
              <a:rPr kumimoji="0" lang="zh-TW" altLang="en-US" sz="36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圖、降低鏡頭的曝光度下</a:t>
            </a:r>
            <a:endParaRPr kumimoji="0" lang="zh-TW" altLang="en-US" sz="4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21175" rtl="0" eaLnBrk="1" fontAlgn="base" latinLnBrk="0" hangingPunct="1">
          <a:lnSpc>
            <a:spcPct val="100000"/>
          </a:lnSpc>
          <a:spcBef>
            <a:spcPct val="0"/>
          </a:spcBef>
          <a:spcAft>
            <a:spcPct val="0"/>
          </a:spcAft>
          <a:buClrTx/>
          <a:buSzTx/>
          <a:buFontTx/>
          <a:buNone/>
          <a:tabLst/>
          <a:defRPr kumimoji="1" lang="zh-TW" altLang="en-US" sz="85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21175" rtl="0" eaLnBrk="1" fontAlgn="base" latinLnBrk="0" hangingPunct="1">
          <a:lnSpc>
            <a:spcPct val="100000"/>
          </a:lnSpc>
          <a:spcBef>
            <a:spcPct val="0"/>
          </a:spcBef>
          <a:spcAft>
            <a:spcPct val="0"/>
          </a:spcAft>
          <a:buClrTx/>
          <a:buSzTx/>
          <a:buFontTx/>
          <a:buNone/>
          <a:tabLst/>
          <a:defRPr kumimoji="1" lang="zh-TW" altLang="en-US" sz="85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3685</TotalTime>
  <Words>295</Words>
  <Application>Microsoft Office PowerPoint</Application>
  <PresentationFormat>自訂</PresentationFormat>
  <Paragraphs>24</Paragraphs>
  <Slides>1</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vt:i4>
      </vt:variant>
    </vt:vector>
  </HeadingPairs>
  <TitlesOfParts>
    <vt:vector size="6" baseType="lpstr">
      <vt:lpstr>新細明體</vt:lpstr>
      <vt:lpstr>標楷體</vt:lpstr>
      <vt:lpstr>Arial</vt:lpstr>
      <vt:lpstr>Times New Roman</vt:lpstr>
      <vt:lpstr>預設簡報設計</vt:lpstr>
      <vt:lpstr>PowerPoint 簡報</vt:lpstr>
    </vt:vector>
  </TitlesOfParts>
  <Company>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陳興芝</dc:creator>
  <cp:lastModifiedBy>Lab452A</cp:lastModifiedBy>
  <cp:revision>67</cp:revision>
  <cp:lastPrinted>2014-08-21T16:16:40Z</cp:lastPrinted>
  <dcterms:created xsi:type="dcterms:W3CDTF">2011-09-06T03:08:35Z</dcterms:created>
  <dcterms:modified xsi:type="dcterms:W3CDTF">2018-08-28T03:41:09Z</dcterms:modified>
</cp:coreProperties>
</file>