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58000" cy="9144000"/>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5050"/>
    <a:srgbClr val="FF7C80"/>
    <a:srgbClr val="FF3300"/>
    <a:srgbClr val="FFCC00"/>
    <a:srgbClr val="FF9900"/>
    <a:srgbClr val="CC3300"/>
    <a:srgbClr val="FF6600"/>
    <a:srgbClr val="FF99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p:scale>
          <a:sx n="25" d="100"/>
          <a:sy n="25" d="100"/>
        </p:scale>
        <p:origin x="1200" y="-3029"/>
      </p:cViewPr>
      <p:guideLst>
        <p:guide orient="horz" pos="13608"/>
        <p:guide pos="1020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8A35CA7-49D7-453A-BC82-5AD5E47BE6BC}" type="slidenum">
              <a:rPr lang="en-US" altLang="zh-TW"/>
              <a:pPr>
                <a:defRPr/>
              </a:pPr>
              <a:t>‹#›</a:t>
            </a:fld>
            <a:endParaRPr lang="en-US" altLang="zh-TW"/>
          </a:p>
        </p:txBody>
      </p:sp>
    </p:spTree>
    <p:extLst>
      <p:ext uri="{BB962C8B-B14F-4D97-AF65-F5344CB8AC3E}">
        <p14:creationId xmlns:p14="http://schemas.microsoft.com/office/powerpoint/2010/main"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50858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a:p>
        </p:txBody>
      </p:sp>
    </p:spTree>
    <p:extLst>
      <p:ext uri="{BB962C8B-B14F-4D97-AF65-F5344CB8AC3E}">
        <p14:creationId xmlns:p14="http://schemas.microsoft.com/office/powerpoint/2010/main"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a:p>
        </p:txBody>
      </p:sp>
    </p:spTree>
    <p:extLst>
      <p:ext uri="{BB962C8B-B14F-4D97-AF65-F5344CB8AC3E}">
        <p14:creationId xmlns:p14="http://schemas.microsoft.com/office/powerpoint/2010/main"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a:p>
        </p:txBody>
      </p:sp>
    </p:spTree>
    <p:extLst>
      <p:ext uri="{BB962C8B-B14F-4D97-AF65-F5344CB8AC3E}">
        <p14:creationId xmlns:p14="http://schemas.microsoft.com/office/powerpoint/2010/main"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a:p>
        </p:txBody>
      </p:sp>
    </p:spTree>
    <p:extLst>
      <p:ext uri="{BB962C8B-B14F-4D97-AF65-F5344CB8AC3E}">
        <p14:creationId xmlns:p14="http://schemas.microsoft.com/office/powerpoint/2010/main"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a:p>
        </p:txBody>
      </p:sp>
    </p:spTree>
    <p:extLst>
      <p:ext uri="{BB962C8B-B14F-4D97-AF65-F5344CB8AC3E}">
        <p14:creationId xmlns:p14="http://schemas.microsoft.com/office/powerpoint/2010/main"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a:p>
        </p:txBody>
      </p:sp>
    </p:spTree>
    <p:extLst>
      <p:ext uri="{BB962C8B-B14F-4D97-AF65-F5344CB8AC3E}">
        <p14:creationId xmlns:p14="http://schemas.microsoft.com/office/powerpoint/2010/main"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a:p>
        </p:txBody>
      </p:sp>
    </p:spTree>
    <p:extLst>
      <p:ext uri="{BB962C8B-B14F-4D97-AF65-F5344CB8AC3E}">
        <p14:creationId xmlns:p14="http://schemas.microsoft.com/office/powerpoint/2010/main"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a:p>
        </p:txBody>
      </p:sp>
    </p:spTree>
    <p:extLst>
      <p:ext uri="{BB962C8B-B14F-4D97-AF65-F5344CB8AC3E}">
        <p14:creationId xmlns:p14="http://schemas.microsoft.com/office/powerpoint/2010/main"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a:p>
        </p:txBody>
      </p:sp>
    </p:spTree>
    <p:extLst>
      <p:ext uri="{BB962C8B-B14F-4D97-AF65-F5344CB8AC3E}">
        <p14:creationId xmlns:p14="http://schemas.microsoft.com/office/powerpoint/2010/main"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a:p>
        </p:txBody>
      </p:sp>
    </p:spTree>
    <p:extLst>
      <p:ext uri="{BB962C8B-B14F-4D97-AF65-F5344CB8AC3E}">
        <p14:creationId xmlns:p14="http://schemas.microsoft.com/office/powerpoint/2010/main"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a:p>
        </p:txBody>
      </p:sp>
    </p:spTree>
    <p:extLst>
      <p:ext uri="{BB962C8B-B14F-4D97-AF65-F5344CB8AC3E}">
        <p14:creationId xmlns:p14="http://schemas.microsoft.com/office/powerpoint/2010/main"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4.tiff"/><Relationship Id="rId18" Type="http://schemas.openxmlformats.org/officeDocument/2006/relationships/image" Target="../media/image1.wmf"/><Relationship Id="rId26" Type="http://schemas.openxmlformats.org/officeDocument/2006/relationships/image" Target="../media/image5.wmf"/><Relationship Id="rId39" Type="http://schemas.openxmlformats.org/officeDocument/2006/relationships/image" Target="../media/image11.wmf"/><Relationship Id="rId21" Type="http://schemas.openxmlformats.org/officeDocument/2006/relationships/oleObject" Target="../embeddings/oleObject3.bin"/><Relationship Id="rId34" Type="http://schemas.openxmlformats.org/officeDocument/2006/relationships/oleObject" Target="../embeddings/oleObject9.bin"/><Relationship Id="rId42" Type="http://schemas.openxmlformats.org/officeDocument/2006/relationships/oleObject" Target="../embeddings/oleObject13.bin"/><Relationship Id="rId7" Type="http://schemas.openxmlformats.org/officeDocument/2006/relationships/image" Target="../media/image18.jpeg"/><Relationship Id="rId2" Type="http://schemas.openxmlformats.org/officeDocument/2006/relationships/slideLayout" Target="../slideLayouts/slideLayout2.xml"/><Relationship Id="rId16" Type="http://schemas.openxmlformats.org/officeDocument/2006/relationships/image" Target="../media/image27.png"/><Relationship Id="rId29"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4.wmf"/><Relationship Id="rId32" Type="http://schemas.openxmlformats.org/officeDocument/2006/relationships/oleObject" Target="../embeddings/oleObject8.bin"/><Relationship Id="rId37" Type="http://schemas.openxmlformats.org/officeDocument/2006/relationships/image" Target="../media/image10.wmf"/><Relationship Id="rId40" Type="http://schemas.openxmlformats.org/officeDocument/2006/relationships/oleObject" Target="../embeddings/oleObject12.bin"/><Relationship Id="rId45" Type="http://schemas.openxmlformats.org/officeDocument/2006/relationships/image" Target="../media/image14.wmf"/><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oleObject" Target="../embeddings/oleObject4.bin"/><Relationship Id="rId28" Type="http://schemas.openxmlformats.org/officeDocument/2006/relationships/image" Target="../media/image6.wmf"/><Relationship Id="rId36" Type="http://schemas.openxmlformats.org/officeDocument/2006/relationships/oleObject" Target="../embeddings/oleObject10.bin"/><Relationship Id="rId10" Type="http://schemas.openxmlformats.org/officeDocument/2006/relationships/image" Target="../media/image21.tiff"/><Relationship Id="rId19" Type="http://schemas.openxmlformats.org/officeDocument/2006/relationships/oleObject" Target="../embeddings/oleObject2.bin"/><Relationship Id="rId31" Type="http://schemas.openxmlformats.org/officeDocument/2006/relationships/image" Target="../media/image7.wmf"/><Relationship Id="rId44" Type="http://schemas.openxmlformats.org/officeDocument/2006/relationships/oleObject" Target="../embeddings/oleObject14.bin"/><Relationship Id="rId4" Type="http://schemas.openxmlformats.org/officeDocument/2006/relationships/image" Target="../media/image15.png"/><Relationship Id="rId9" Type="http://schemas.openxmlformats.org/officeDocument/2006/relationships/image" Target="../media/image20.tiff"/><Relationship Id="rId14" Type="http://schemas.openxmlformats.org/officeDocument/2006/relationships/image" Target="../media/image25.png"/><Relationship Id="rId22" Type="http://schemas.openxmlformats.org/officeDocument/2006/relationships/image" Target="../media/image3.wmf"/><Relationship Id="rId27" Type="http://schemas.openxmlformats.org/officeDocument/2006/relationships/oleObject" Target="../embeddings/oleObject6.bin"/><Relationship Id="rId30" Type="http://schemas.openxmlformats.org/officeDocument/2006/relationships/oleObject" Target="../embeddings/oleObject7.bin"/><Relationship Id="rId35" Type="http://schemas.openxmlformats.org/officeDocument/2006/relationships/image" Target="../media/image9.wmf"/><Relationship Id="rId43" Type="http://schemas.openxmlformats.org/officeDocument/2006/relationships/image" Target="../media/image13.wmf"/><Relationship Id="rId8" Type="http://schemas.openxmlformats.org/officeDocument/2006/relationships/image" Target="../media/image19.tiff"/><Relationship Id="rId3" Type="http://schemas.openxmlformats.org/officeDocument/2006/relationships/notesSlide" Target="../notesSlides/notesSlide1.xml"/><Relationship Id="rId12" Type="http://schemas.openxmlformats.org/officeDocument/2006/relationships/image" Target="../media/image23.png"/><Relationship Id="rId17" Type="http://schemas.openxmlformats.org/officeDocument/2006/relationships/oleObject" Target="../embeddings/oleObject1.bin"/><Relationship Id="rId25" Type="http://schemas.openxmlformats.org/officeDocument/2006/relationships/oleObject" Target="../embeddings/oleObject5.bin"/><Relationship Id="rId33" Type="http://schemas.openxmlformats.org/officeDocument/2006/relationships/image" Target="../media/image8.wmf"/><Relationship Id="rId38" Type="http://schemas.openxmlformats.org/officeDocument/2006/relationships/oleObject" Target="../embeddings/oleObject11.bin"/><Relationship Id="rId20" Type="http://schemas.openxmlformats.org/officeDocument/2006/relationships/image" Target="../media/image2.wmf"/><Relationship Id="rId41"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zh-TW" altLang="zh-TW" dirty="0" smtClean="0"/>
          </a:p>
        </p:txBody>
      </p:sp>
      <p:sp>
        <p:nvSpPr>
          <p:cNvPr id="2051" name="Rectangle 3"/>
          <p:cNvSpPr>
            <a:spLocks noGrp="1" noChangeArrowheads="1"/>
          </p:cNvSpPr>
          <p:nvPr>
            <p:ph type="body" idx="1"/>
          </p:nvPr>
        </p:nvSpPr>
        <p:spPr/>
        <p:txBody>
          <a:bodyPr/>
          <a:lstStyle/>
          <a:p>
            <a:pPr eaLnBrk="1" hangingPunct="1"/>
            <a:endParaRPr lang="zh-TW" altLang="zh-TW" smtClean="0"/>
          </a:p>
        </p:txBody>
      </p:sp>
      <p:pic>
        <p:nvPicPr>
          <p:cNvPr id="2052" name="Picture 4" descr="發明展底圖海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75"/>
            <a:ext cx="32404050" cy="432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03-2651831~4 </a:t>
            </a:r>
            <a:r>
              <a:rPr lang="en-US" altLang="zh-TW" sz="6000" dirty="0">
                <a:solidFill>
                  <a:schemeClr val="bg1"/>
                </a:solidFill>
                <a:latin typeface="Times New Roman" pitchFamily="18" charset="0"/>
                <a:ea typeface="標楷體" pitchFamily="65" charset="-120"/>
                <a:cs typeface="Times New Roman" pitchFamily="18" charset="0"/>
              </a:rPr>
              <a:t>FAX</a:t>
            </a:r>
            <a:r>
              <a:rPr lang="zh-TW" altLang="en-US" sz="6000" dirty="0" smtClean="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03-2651809</a:t>
            </a:r>
            <a:endParaRPr lang="en-US" altLang="zh-TW" sz="6000" dirty="0">
              <a:solidFill>
                <a:schemeClr val="bg1"/>
              </a:solidFill>
              <a:latin typeface="Times New Roman" pitchFamily="18" charset="0"/>
              <a:ea typeface="標楷體" pitchFamily="65" charset="-120"/>
              <a:cs typeface="Times New Roman" pitchFamily="18" charset="0"/>
            </a:endParaRPr>
          </a:p>
        </p:txBody>
      </p:sp>
      <p:sp>
        <p:nvSpPr>
          <p:cNvPr id="2" name="文字方塊 1"/>
          <p:cNvSpPr txBox="1"/>
          <p:nvPr/>
        </p:nvSpPr>
        <p:spPr>
          <a:xfrm>
            <a:off x="10281008" y="1782379"/>
            <a:ext cx="11825673" cy="1400383"/>
          </a:xfrm>
          <a:prstGeom prst="rect">
            <a:avLst/>
          </a:prstGeom>
          <a:noFill/>
        </p:spPr>
        <p:txBody>
          <a:bodyPr wrap="none" rtlCol="0">
            <a:spAutoFit/>
          </a:bodyPr>
          <a:lstStyle/>
          <a:p>
            <a:r>
              <a:rPr lang="en-US" altLang="zh-TW" b="1" dirty="0" smtClean="0">
                <a:solidFill>
                  <a:schemeClr val="bg1"/>
                </a:solidFill>
              </a:rPr>
              <a:t>[</a:t>
            </a:r>
            <a:r>
              <a:rPr lang="zh-TW" altLang="en-US" b="1" dirty="0" smtClean="0">
                <a:solidFill>
                  <a:schemeClr val="bg1"/>
                </a:solidFill>
              </a:rPr>
              <a:t>電池負極材料之組成物</a:t>
            </a:r>
            <a:r>
              <a:rPr lang="en-US" altLang="zh-TW" b="1" dirty="0" smtClean="0">
                <a:solidFill>
                  <a:schemeClr val="bg1"/>
                </a:solidFill>
              </a:rPr>
              <a:t>]</a:t>
            </a:r>
            <a:endParaRPr lang="zh-TW" altLang="en-US" b="1" dirty="0">
              <a:solidFill>
                <a:schemeClr val="bg1"/>
              </a:solidFill>
            </a:endParaRPr>
          </a:p>
        </p:txBody>
      </p:sp>
      <p:sp>
        <p:nvSpPr>
          <p:cNvPr id="3" name="文字方塊 2"/>
          <p:cNvSpPr txBox="1"/>
          <p:nvPr/>
        </p:nvSpPr>
        <p:spPr>
          <a:xfrm>
            <a:off x="5472833" y="3456684"/>
            <a:ext cx="25850346" cy="1400383"/>
          </a:xfrm>
          <a:prstGeom prst="rect">
            <a:avLst/>
          </a:prstGeom>
          <a:noFill/>
        </p:spPr>
        <p:txBody>
          <a:bodyPr wrap="none" rtlCol="0">
            <a:spAutoFit/>
          </a:bodyPr>
          <a:lstStyle/>
          <a:p>
            <a:pPr algn="r"/>
            <a:r>
              <a:rPr lang="en-US" altLang="zh-TW" b="1" dirty="0" smtClean="0">
                <a:solidFill>
                  <a:schemeClr val="bg1"/>
                </a:solidFill>
                <a:latin typeface="Times New Roman" pitchFamily="18" charset="0"/>
                <a:ea typeface="標楷體" pitchFamily="65" charset="-120"/>
                <a:cs typeface="Times New Roman" pitchFamily="18" charset="0"/>
              </a:rPr>
              <a:t>[ </a:t>
            </a:r>
            <a:r>
              <a:rPr lang="zh-TW" altLang="en-US" b="1" dirty="0" smtClean="0">
                <a:solidFill>
                  <a:schemeClr val="bg1"/>
                </a:solidFill>
                <a:latin typeface="Times New Roman" pitchFamily="18" charset="0"/>
                <a:ea typeface="標楷體" pitchFamily="65" charset="-120"/>
                <a:cs typeface="Times New Roman" pitchFamily="18" charset="0"/>
              </a:rPr>
              <a:t>楊仲準、童詠翔、高振瑋、劉偉仁、</a:t>
            </a:r>
            <a:r>
              <a:rPr lang="en-US" altLang="zh-TW" b="1" dirty="0" smtClean="0">
                <a:solidFill>
                  <a:schemeClr val="bg1"/>
                </a:solidFill>
                <a:latin typeface="Times New Roman" pitchFamily="18" charset="0"/>
                <a:ea typeface="標楷體" pitchFamily="65" charset="-120"/>
                <a:cs typeface="Times New Roman" pitchFamily="18" charset="0"/>
              </a:rPr>
              <a:t>Irish </a:t>
            </a:r>
            <a:r>
              <a:rPr lang="en-US" altLang="zh-TW" b="1" dirty="0" err="1" smtClean="0">
                <a:solidFill>
                  <a:schemeClr val="bg1"/>
                </a:solidFill>
                <a:latin typeface="Times New Roman" pitchFamily="18" charset="0"/>
                <a:ea typeface="標楷體" pitchFamily="65" charset="-120"/>
                <a:cs typeface="Times New Roman" pitchFamily="18" charset="0"/>
              </a:rPr>
              <a:t>Maggay</a:t>
            </a:r>
            <a:r>
              <a:rPr lang="en-US" altLang="zh-TW" b="1" dirty="0" smtClean="0">
                <a:solidFill>
                  <a:schemeClr val="bg1"/>
                </a:solidFill>
                <a:latin typeface="Times New Roman" pitchFamily="18" charset="0"/>
                <a:ea typeface="標楷體" pitchFamily="65" charset="-120"/>
                <a:cs typeface="Times New Roman" pitchFamily="18" charset="0"/>
              </a:rPr>
              <a:t>]</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左中括弧 3"/>
          <p:cNvSpPr/>
          <p:nvPr/>
        </p:nvSpPr>
        <p:spPr bwMode="auto">
          <a:xfrm>
            <a:off x="15301377" y="2482570"/>
            <a:ext cx="73152" cy="914400"/>
          </a:xfrm>
          <a:prstGeom prst="leftBracke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smtClean="0">
              <a:ln>
                <a:noFill/>
              </a:ln>
              <a:solidFill>
                <a:schemeClr val="tx1"/>
              </a:solidFill>
              <a:effectLst/>
              <a:latin typeface="Arial" charset="0"/>
              <a:ea typeface="新細明體" pitchFamily="18" charset="-120"/>
            </a:endParaRPr>
          </a:p>
        </p:txBody>
      </p:sp>
      <p:sp>
        <p:nvSpPr>
          <p:cNvPr id="5" name="文字方塊 4"/>
          <p:cNvSpPr txBox="1"/>
          <p:nvPr/>
        </p:nvSpPr>
        <p:spPr>
          <a:xfrm>
            <a:off x="27448847" y="1584476"/>
            <a:ext cx="4955203" cy="1200329"/>
          </a:xfrm>
          <a:prstGeom prst="rect">
            <a:avLst/>
          </a:prstGeom>
          <a:noFill/>
        </p:spPr>
        <p:txBody>
          <a:bodyPr wrap="none" rtlCol="0">
            <a:spAutoFit/>
          </a:bodyPr>
          <a:lstStyle/>
          <a:p>
            <a:r>
              <a:rPr lang="en-US" altLang="zh-TW" sz="7200" b="1" dirty="0" smtClean="0">
                <a:solidFill>
                  <a:schemeClr val="bg1"/>
                </a:solidFill>
              </a:rPr>
              <a:t>[</a:t>
            </a:r>
            <a:r>
              <a:rPr lang="en-US" altLang="zh-TW" sz="7200" b="1" dirty="0" smtClean="0">
                <a:solidFill>
                  <a:schemeClr val="bg1"/>
                </a:solidFill>
                <a:latin typeface="Times New Roman" pitchFamily="18" charset="0"/>
                <a:cs typeface="Times New Roman" pitchFamily="18" charset="0"/>
              </a:rPr>
              <a:t>106126751</a:t>
            </a:r>
            <a:r>
              <a:rPr lang="en-US" altLang="zh-TW" sz="7200" b="1" dirty="0" smtClean="0">
                <a:solidFill>
                  <a:schemeClr val="bg1"/>
                </a:solidFill>
              </a:rPr>
              <a:t>]</a:t>
            </a:r>
            <a:endParaRPr lang="zh-TW" altLang="en-US" sz="7200" b="1" dirty="0">
              <a:solidFill>
                <a:schemeClr val="bg1"/>
              </a:solidFill>
            </a:endParaRPr>
          </a:p>
        </p:txBody>
      </p:sp>
      <p:sp>
        <p:nvSpPr>
          <p:cNvPr id="12" name="圓角矩形 11"/>
          <p:cNvSpPr/>
          <p:nvPr/>
        </p:nvSpPr>
        <p:spPr>
          <a:xfrm>
            <a:off x="720305" y="5647404"/>
            <a:ext cx="31035448" cy="1373538"/>
          </a:xfrm>
          <a:prstGeom prst="roundRect">
            <a:avLst>
              <a:gd name="adj" fmla="val 0"/>
            </a:avLst>
          </a:prstGeom>
          <a:solidFill>
            <a:srgbClr val="006600"/>
          </a:solidFill>
          <a:ln>
            <a:solidFill>
              <a:srgbClr val="00660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介紹</a:t>
            </a:r>
            <a:endParaRPr lang="zh-TW" altLang="en-US" dirty="0">
              <a:latin typeface="標楷體" panose="03000509000000000000" pitchFamily="65" charset="-120"/>
              <a:ea typeface="標楷體" panose="03000509000000000000" pitchFamily="65" charset="-120"/>
            </a:endParaRPr>
          </a:p>
        </p:txBody>
      </p:sp>
      <p:sp>
        <p:nvSpPr>
          <p:cNvPr id="18" name="圓角矩形 17"/>
          <p:cNvSpPr/>
          <p:nvPr/>
        </p:nvSpPr>
        <p:spPr>
          <a:xfrm>
            <a:off x="720305" y="16321884"/>
            <a:ext cx="31032116" cy="1435502"/>
          </a:xfrm>
          <a:prstGeom prst="roundRect">
            <a:avLst>
              <a:gd name="adj" fmla="val 0"/>
            </a:avLst>
          </a:prstGeom>
          <a:solidFill>
            <a:srgbClr val="0070C0"/>
          </a:solidFill>
          <a:ln>
            <a:solidFill>
              <a:srgbClr val="0070C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樣品製備</a:t>
            </a:r>
          </a:p>
        </p:txBody>
      </p:sp>
      <p:sp>
        <p:nvSpPr>
          <p:cNvPr id="36" name="圓角矩形 35"/>
          <p:cNvSpPr/>
          <p:nvPr/>
        </p:nvSpPr>
        <p:spPr>
          <a:xfrm>
            <a:off x="720305" y="24915068"/>
            <a:ext cx="31035448" cy="1487248"/>
          </a:xfrm>
          <a:prstGeom prst="roundRect">
            <a:avLst>
              <a:gd name="adj" fmla="val 0"/>
            </a:avLst>
          </a:prstGeom>
          <a:solidFill>
            <a:srgbClr val="990000"/>
          </a:solidFill>
          <a:ln>
            <a:solidFill>
              <a:srgbClr val="99000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成果討論</a:t>
            </a:r>
            <a:endParaRPr lang="zh-TW" altLang="en-US" dirty="0">
              <a:latin typeface="標楷體" panose="03000509000000000000" pitchFamily="65" charset="-120"/>
              <a:ea typeface="標楷體" panose="03000509000000000000" pitchFamily="65" charset="-120"/>
            </a:endParaRPr>
          </a:p>
        </p:txBody>
      </p:sp>
      <p:sp>
        <p:nvSpPr>
          <p:cNvPr id="11" name="圓角矩形 10"/>
          <p:cNvSpPr/>
          <p:nvPr/>
        </p:nvSpPr>
        <p:spPr>
          <a:xfrm>
            <a:off x="720305" y="7007244"/>
            <a:ext cx="31035448" cy="9031335"/>
          </a:xfrm>
          <a:prstGeom prst="roundRect">
            <a:avLst>
              <a:gd name="adj" fmla="val 0"/>
            </a:avLst>
          </a:prstGeom>
          <a:solidFill>
            <a:srgbClr val="CCFF99"/>
          </a:solidFill>
          <a:ln>
            <a:solidFill>
              <a:srgbClr val="00660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在二次能量儲存系統中，鋰離子電池由於具有高能量密度</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相關技術與產品逐漸成熟與</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普及</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，因此</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主宰</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了</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3C</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產品、電動工具以及</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電動車</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的市場</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然而鋰離子電池</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成本高</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鋰</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元素在</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地球的相對蘊藏量僅</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 </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ppm</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除此之外</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，鋰礦的分佈非常地不均勻，大多集中在</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南美洲</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因此</a:t>
            </a:r>
            <a:r>
              <a:rPr lang="zh-TW" altLang="zh-TW"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安全性</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高</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、具</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環境友善</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、且其</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蘊藏量高達</a:t>
            </a:r>
            <a:r>
              <a:rPr lang="zh-TW" altLang="zh-TW"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全球的</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的鈉元素</a:t>
            </a:r>
            <a:r>
              <a:rPr lang="zh-TW" altLang="en-US"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便</a:t>
            </a:r>
            <a:r>
              <a:rPr lang="zh-TW" altLang="zh-TW"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逐漸</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受到</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離子電池研究者的</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注意</a:t>
            </a:r>
            <a:r>
              <a:rPr lang="zh-TW" altLang="zh-TW"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與重視</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鋰或鈉的碳酸鹽類來比較其原料成本，一噸的碳酸鋰為</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5000</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塊美金，而一噸的碳酸鈉僅</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150</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塊美金，</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因此</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2012</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年後</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鈉電池材料的</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開發</a:t>
            </a:r>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開始</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慢慢</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受到重視。</a:t>
            </a:r>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鋰離子的離子體積僅</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1.84Å</a:t>
            </a:r>
            <a:r>
              <a:rPr lang="en-US" altLang="zh-TW" sz="480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，而鈉離子的半徑高達</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4.44Å</a:t>
            </a:r>
            <a:r>
              <a:rPr lang="en-US" altLang="zh-TW" sz="480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，約為鋰離子的</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2.41</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倍，因此在充放電過程中，鈉離子的質傳阻力要比鋰離子大得多，因此在充放電過程因體積劇烈的體積膨脹與收縮進而造成極版結構崩解，進而造成循環壽命不佳；另外，鋰離子的還原電位相較於標準氫電極是</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-3.045V</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，而鈉離子的還原電位僅</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-2.714V</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，因此在儲能之應用上，鈉離子電池之能量密度比鋰離子電池要來得低。有鑑於此，亟欲開發新型鈉電池負極材料。</a:t>
            </a:r>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r>
              <a:rPr lang="zh-TW" altLang="en-US"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本研究開發</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一新穎奈米二維材料，可作為鋰、鈉、鎂、鋁等離子電池之負極材料。透過水熱法製備出具不同過渡金屬元素摻雜之奈米等級</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en-US" altLang="zh-TW" sz="48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1-x</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en-US" altLang="zh-TW" sz="48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x</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48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8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(A=Mo</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Pb</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Pt</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Cd</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Ti</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B=Cr</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Fe</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Mn</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C=S</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Te</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二維結構材料。經由混漿、塗佈、組裝以及電池測試，</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證實具有</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優異的電化學特性</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應用在各類型之蓄電池儲能材料</a:t>
            </a:r>
            <a:r>
              <a:rPr lang="zh-TW"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圓角矩形 12"/>
          <p:cNvSpPr/>
          <p:nvPr/>
        </p:nvSpPr>
        <p:spPr>
          <a:xfrm>
            <a:off x="744411" y="17787036"/>
            <a:ext cx="31028400" cy="6840000"/>
          </a:xfrm>
          <a:prstGeom prst="roundRect">
            <a:avLst>
              <a:gd name="adj" fmla="val 0"/>
            </a:avLst>
          </a:prstGeom>
          <a:solidFill>
            <a:srgbClr val="FFFFCC"/>
          </a:solidFill>
          <a:ln>
            <a:solidFill>
              <a:srgbClr val="0070C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endPar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hangingPunct="0"/>
            <a:endParaRPr lang="zh-TW" altLang="en-US" sz="4800" dirty="0"/>
          </a:p>
        </p:txBody>
      </p:sp>
      <p:pic>
        <p:nvPicPr>
          <p:cNvPr id="14" name="圖片 86" descr="C:\Users\USER\Desktop\圖片1.png"/>
          <p:cNvPicPr>
            <a:picLocks noChangeAspect="1" noChangeArrowheads="1"/>
          </p:cNvPicPr>
          <p:nvPr/>
        </p:nvPicPr>
        <p:blipFill>
          <a:blip r:embed="rId5" cstate="print">
            <a:extLst>
              <a:ext uri="{28A0092B-C50C-407E-A947-70E740481C1C}">
                <a14:useLocalDpi xmlns:a14="http://schemas.microsoft.com/office/drawing/2010/main" val="0"/>
              </a:ext>
            </a:extLst>
          </a:blip>
          <a:srcRect r="68236"/>
          <a:stretch>
            <a:fillRect/>
          </a:stretch>
        </p:blipFill>
        <p:spPr bwMode="auto">
          <a:xfrm>
            <a:off x="4392713" y="20945254"/>
            <a:ext cx="3495356" cy="346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5"/>
          <p:cNvSpPr txBox="1">
            <a:spLocks noChangeArrowheads="1"/>
          </p:cNvSpPr>
          <p:nvPr/>
        </p:nvSpPr>
        <p:spPr bwMode="auto">
          <a:xfrm>
            <a:off x="7849097" y="20873246"/>
            <a:ext cx="41044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PH" altLang="zh-TW" sz="3200" b="1" dirty="0" smtClean="0">
                <a:latin typeface="Times New Roman" pitchFamily="18" charset="0"/>
                <a:cs typeface="Times New Roman" pitchFamily="18" charset="0"/>
              </a:rPr>
              <a:t>→ </a:t>
            </a:r>
            <a:r>
              <a:rPr lang="en-PH" altLang="zh-TW" sz="3200" b="1" dirty="0">
                <a:latin typeface="Times New Roman" pitchFamily="18" charset="0"/>
                <a:cs typeface="Times New Roman" pitchFamily="18" charset="0"/>
              </a:rPr>
              <a:t>negative case</a:t>
            </a:r>
          </a:p>
          <a:p>
            <a:pPr eaLnBrk="1" hangingPunct="1"/>
            <a:r>
              <a:rPr lang="en-PH" altLang="zh-TW" sz="3200" b="1" dirty="0">
                <a:latin typeface="Times New Roman" pitchFamily="18" charset="0"/>
                <a:cs typeface="Times New Roman" pitchFamily="18" charset="0"/>
              </a:rPr>
              <a:t> → spring</a:t>
            </a:r>
          </a:p>
          <a:p>
            <a:pPr eaLnBrk="1" hangingPunct="1"/>
            <a:r>
              <a:rPr lang="en-PH" altLang="zh-TW" sz="3200" b="1" dirty="0">
                <a:latin typeface="Times New Roman" pitchFamily="18" charset="0"/>
                <a:cs typeface="Times New Roman" pitchFamily="18" charset="0"/>
              </a:rPr>
              <a:t> → spacer</a:t>
            </a:r>
          </a:p>
          <a:p>
            <a:pPr eaLnBrk="1" hangingPunct="1"/>
            <a:r>
              <a:rPr lang="en-PH" altLang="zh-TW" sz="3200" b="1" dirty="0">
                <a:latin typeface="Times New Roman" pitchFamily="18" charset="0"/>
                <a:cs typeface="Times New Roman" pitchFamily="18" charset="0"/>
              </a:rPr>
              <a:t> → Li metal/Na metal</a:t>
            </a:r>
          </a:p>
          <a:p>
            <a:pPr eaLnBrk="1" hangingPunct="1"/>
            <a:r>
              <a:rPr lang="en-PH" altLang="zh-TW" sz="3200" b="1" dirty="0">
                <a:latin typeface="Times New Roman" pitchFamily="18" charset="0"/>
                <a:cs typeface="Times New Roman" pitchFamily="18" charset="0"/>
              </a:rPr>
              <a:t> → separator</a:t>
            </a:r>
          </a:p>
          <a:p>
            <a:pPr eaLnBrk="1" hangingPunct="1"/>
            <a:r>
              <a:rPr lang="en-PH" altLang="zh-TW" sz="3200" b="1" dirty="0">
                <a:latin typeface="Times New Roman" pitchFamily="18" charset="0"/>
                <a:cs typeface="Times New Roman" pitchFamily="18" charset="0"/>
              </a:rPr>
              <a:t> → anode electrode</a:t>
            </a:r>
          </a:p>
          <a:p>
            <a:pPr eaLnBrk="1" hangingPunct="1"/>
            <a:r>
              <a:rPr lang="en-PH" altLang="zh-TW" sz="3200" b="1" dirty="0">
                <a:latin typeface="Times New Roman" pitchFamily="18" charset="0"/>
                <a:cs typeface="Times New Roman" pitchFamily="18" charset="0"/>
              </a:rPr>
              <a:t> → positive case</a:t>
            </a:r>
          </a:p>
        </p:txBody>
      </p:sp>
      <p:pic>
        <p:nvPicPr>
          <p:cNvPr id="16" name="Picture 17" descr="C:\Users\USER\Downloads\14518819_1307113789313169_838794057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79402" y="20801188"/>
            <a:ext cx="3649599" cy="36495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C:\Users\USER\Downloads\14569766_1307113609313187_856085803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01009" y="20801188"/>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群組 86"/>
          <p:cNvGrpSpPr>
            <a:grpSpLocks noChangeAspect="1"/>
          </p:cNvGrpSpPr>
          <p:nvPr/>
        </p:nvGrpSpPr>
        <p:grpSpPr>
          <a:xfrm>
            <a:off x="22201848" y="17920918"/>
            <a:ext cx="9769929" cy="6305481"/>
            <a:chOff x="1264870" y="-23815"/>
            <a:chExt cx="7157457" cy="4619400"/>
          </a:xfrm>
        </p:grpSpPr>
        <p:grpSp>
          <p:nvGrpSpPr>
            <p:cNvPr id="88" name="群組 63"/>
            <p:cNvGrpSpPr/>
            <p:nvPr/>
          </p:nvGrpSpPr>
          <p:grpSpPr>
            <a:xfrm>
              <a:off x="5863382" y="-22225"/>
              <a:ext cx="2389439" cy="2308389"/>
              <a:chOff x="5872907" y="-22225"/>
              <a:chExt cx="2389439" cy="2308389"/>
            </a:xfrm>
          </p:grpSpPr>
          <p:pic>
            <p:nvPicPr>
              <p:cNvPr id="132" name="Picture 1" descr="D:\+MOS2\MoS2 TEM\3238 20170406\Mn0.02Mo0.98S2\200000.0V-30000X-0004.tif"/>
              <p:cNvPicPr>
                <a:picLocks noChangeAspect="1" noChangeArrowheads="1"/>
              </p:cNvPicPr>
              <p:nvPr/>
            </p:nvPicPr>
            <p:blipFill>
              <a:blip r:embed="rId8" cstate="print"/>
              <a:srcRect/>
              <a:stretch>
                <a:fillRect/>
              </a:stretch>
            </p:blipFill>
            <p:spPr bwMode="auto">
              <a:xfrm>
                <a:off x="5872907" y="-22225"/>
                <a:ext cx="2307600" cy="2307600"/>
              </a:xfrm>
              <a:prstGeom prst="rect">
                <a:avLst/>
              </a:prstGeom>
              <a:noFill/>
            </p:spPr>
          </p:pic>
          <p:sp>
            <p:nvSpPr>
              <p:cNvPr id="133" name="文字方塊 3">
                <a:extLst/>
              </p:cNvPr>
              <p:cNvSpPr txBox="1">
                <a:spLocks noChangeArrowheads="1"/>
              </p:cNvSpPr>
              <p:nvPr/>
            </p:nvSpPr>
            <p:spPr bwMode="auto">
              <a:xfrm>
                <a:off x="6654213" y="1916832"/>
                <a:ext cx="1608133" cy="369332"/>
              </a:xfrm>
              <a:prstGeom prst="rect">
                <a:avLst/>
              </a:prstGeom>
              <a:noFill/>
              <a:ln>
                <a:noFill/>
              </a:ln>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en-US" altLang="zh-TW" sz="1800" b="1" dirty="0">
                    <a:solidFill>
                      <a:srgbClr val="006600"/>
                    </a:solidFill>
                    <a:latin typeface="Times New Roman" pitchFamily="18" charset="0"/>
                    <a:cs typeface="Times New Roman" pitchFamily="18" charset="0"/>
                  </a:rPr>
                  <a:t>Mn</a:t>
                </a:r>
                <a:r>
                  <a:rPr lang="en-US" altLang="zh-TW" sz="1800" b="1" baseline="-25000" dirty="0">
                    <a:solidFill>
                      <a:srgbClr val="006600"/>
                    </a:solidFill>
                    <a:latin typeface="Times New Roman" pitchFamily="18" charset="0"/>
                    <a:cs typeface="Times New Roman" pitchFamily="18" charset="0"/>
                  </a:rPr>
                  <a:t>0.02</a:t>
                </a:r>
                <a:r>
                  <a:rPr lang="en-US" altLang="zh-TW" sz="1800" b="1" dirty="0">
                    <a:solidFill>
                      <a:srgbClr val="006600"/>
                    </a:solidFill>
                    <a:latin typeface="Times New Roman" pitchFamily="18" charset="0"/>
                    <a:cs typeface="Times New Roman" pitchFamily="18" charset="0"/>
                  </a:rPr>
                  <a:t>Mo</a:t>
                </a:r>
                <a:r>
                  <a:rPr lang="en-US" altLang="zh-TW" sz="1800" b="1" baseline="-25000" dirty="0">
                    <a:solidFill>
                      <a:srgbClr val="006600"/>
                    </a:solidFill>
                    <a:latin typeface="Times New Roman" pitchFamily="18" charset="0"/>
                    <a:cs typeface="Times New Roman" pitchFamily="18" charset="0"/>
                  </a:rPr>
                  <a:t>0.98</a:t>
                </a:r>
                <a:r>
                  <a:rPr lang="en-US" altLang="zh-TW" sz="1800" b="1" dirty="0">
                    <a:solidFill>
                      <a:srgbClr val="006600"/>
                    </a:solidFill>
                    <a:latin typeface="Times New Roman" pitchFamily="18" charset="0"/>
                    <a:cs typeface="Times New Roman" pitchFamily="18" charset="0"/>
                  </a:rPr>
                  <a:t>S</a:t>
                </a:r>
                <a:r>
                  <a:rPr lang="en-US" altLang="zh-TW" sz="1800" b="1" baseline="-25000" dirty="0">
                    <a:solidFill>
                      <a:srgbClr val="006600"/>
                    </a:solidFill>
                    <a:latin typeface="Times New Roman" pitchFamily="18" charset="0"/>
                    <a:cs typeface="Times New Roman" pitchFamily="18" charset="0"/>
                  </a:rPr>
                  <a:t>2</a:t>
                </a:r>
                <a:endParaRPr lang="zh-TW" altLang="en-US" sz="1800" b="1" baseline="-25000" dirty="0">
                  <a:solidFill>
                    <a:srgbClr val="006600"/>
                  </a:solidFill>
                  <a:latin typeface="Times New Roman" pitchFamily="18" charset="0"/>
                  <a:cs typeface="Times New Roman" pitchFamily="18" charset="0"/>
                </a:endParaRPr>
              </a:p>
            </p:txBody>
          </p:sp>
        </p:grpSp>
        <p:pic>
          <p:nvPicPr>
            <p:cNvPr id="89" name="Picture 2" descr="D:\+MOS2\MoS2 TEM\MoS2(5)\200000.0V-30000X--0011.tif"/>
            <p:cNvPicPr>
              <a:picLocks noChangeAspect="1" noChangeArrowheads="1"/>
            </p:cNvPicPr>
            <p:nvPr/>
          </p:nvPicPr>
          <p:blipFill>
            <a:blip r:embed="rId9" cstate="print"/>
            <a:srcRect/>
            <a:stretch>
              <a:fillRect/>
            </a:stretch>
          </p:blipFill>
          <p:spPr bwMode="auto">
            <a:xfrm>
              <a:off x="1264870" y="-19846"/>
              <a:ext cx="2307600" cy="2307600"/>
            </a:xfrm>
            <a:prstGeom prst="rect">
              <a:avLst/>
            </a:prstGeom>
            <a:noFill/>
          </p:spPr>
        </p:pic>
        <p:pic>
          <p:nvPicPr>
            <p:cNvPr id="90" name="Picture 5" descr="D:\+MOS2\MoS2 TEM\MoCrS2\200000.0V-30000X-0010.tif"/>
            <p:cNvPicPr>
              <a:picLocks noChangeAspect="1" noChangeArrowheads="1"/>
            </p:cNvPicPr>
            <p:nvPr/>
          </p:nvPicPr>
          <p:blipFill>
            <a:blip r:embed="rId10" cstate="print"/>
            <a:srcRect/>
            <a:stretch>
              <a:fillRect/>
            </a:stretch>
          </p:blipFill>
          <p:spPr bwMode="auto">
            <a:xfrm>
              <a:off x="3563888" y="-23815"/>
              <a:ext cx="2307600" cy="2307600"/>
            </a:xfrm>
            <a:prstGeom prst="rect">
              <a:avLst/>
            </a:prstGeom>
            <a:noFill/>
          </p:spPr>
        </p:pic>
        <p:sp>
          <p:nvSpPr>
            <p:cNvPr id="91" name="文字方塊 3">
              <a:extLst/>
            </p:cNvPr>
            <p:cNvSpPr txBox="1">
              <a:spLocks noChangeArrowheads="1"/>
            </p:cNvSpPr>
            <p:nvPr/>
          </p:nvSpPr>
          <p:spPr bwMode="auto">
            <a:xfrm>
              <a:off x="2884924" y="1901944"/>
              <a:ext cx="723275" cy="369332"/>
            </a:xfrm>
            <a:prstGeom prst="rect">
              <a:avLst/>
            </a:prstGeom>
            <a:noFill/>
            <a:ln>
              <a:noFill/>
            </a:ln>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en-US" altLang="zh-TW" sz="1800" b="1" dirty="0">
                  <a:solidFill>
                    <a:srgbClr val="0000FF"/>
                  </a:solidFill>
                  <a:latin typeface="Times New Roman" pitchFamily="18" charset="0"/>
                  <a:cs typeface="Times New Roman" pitchFamily="18" charset="0"/>
                </a:rPr>
                <a:t>MoS</a:t>
              </a:r>
              <a:r>
                <a:rPr lang="en-US" altLang="zh-TW" sz="1800" b="1" baseline="-25000" dirty="0">
                  <a:solidFill>
                    <a:srgbClr val="0000FF"/>
                  </a:solidFill>
                  <a:latin typeface="Times New Roman" pitchFamily="18" charset="0"/>
                  <a:cs typeface="Times New Roman" pitchFamily="18" charset="0"/>
                </a:rPr>
                <a:t>2</a:t>
              </a:r>
              <a:endParaRPr lang="zh-TW" altLang="en-US" sz="1800" b="1" baseline="-25000" dirty="0">
                <a:solidFill>
                  <a:srgbClr val="0000FF"/>
                </a:solidFill>
                <a:latin typeface="Times New Roman" pitchFamily="18" charset="0"/>
                <a:cs typeface="Times New Roman" pitchFamily="18" charset="0"/>
              </a:endParaRPr>
            </a:p>
          </p:txBody>
        </p:sp>
        <p:pic>
          <p:nvPicPr>
            <p:cNvPr id="92" name="Picture 1"/>
            <p:cNvPicPr>
              <a:picLocks noChangeAspect="1" noChangeArrowheads="1"/>
            </p:cNvPicPr>
            <p:nvPr/>
          </p:nvPicPr>
          <p:blipFill>
            <a:blip r:embed="rId11" cstate="print"/>
            <a:srcRect/>
            <a:stretch>
              <a:fillRect/>
            </a:stretch>
          </p:blipFill>
          <p:spPr bwMode="auto">
            <a:xfrm>
              <a:off x="5868144" y="2284492"/>
              <a:ext cx="2312107" cy="2307600"/>
            </a:xfrm>
            <a:prstGeom prst="rect">
              <a:avLst/>
            </a:prstGeom>
            <a:noFill/>
            <a:ln w="9525">
              <a:noFill/>
              <a:miter lim="800000"/>
              <a:headEnd/>
              <a:tailEnd/>
            </a:ln>
          </p:spPr>
        </p:pic>
        <p:grpSp>
          <p:nvGrpSpPr>
            <p:cNvPr id="93" name="群組 114"/>
            <p:cNvGrpSpPr/>
            <p:nvPr/>
          </p:nvGrpSpPr>
          <p:grpSpPr>
            <a:xfrm>
              <a:off x="6578699" y="4149080"/>
              <a:ext cx="1268296" cy="400110"/>
              <a:chOff x="6520979" y="2414453"/>
              <a:chExt cx="1268296" cy="400110"/>
            </a:xfrm>
          </p:grpSpPr>
          <p:sp>
            <p:nvSpPr>
              <p:cNvPr id="130" name="文字方塊 129"/>
              <p:cNvSpPr txBox="1"/>
              <p:nvPr/>
            </p:nvSpPr>
            <p:spPr>
              <a:xfrm>
                <a:off x="6520979" y="2414453"/>
                <a:ext cx="1268296" cy="400110"/>
              </a:xfrm>
              <a:prstGeom prst="rect">
                <a:avLst/>
              </a:prstGeom>
              <a:noFill/>
            </p:spPr>
            <p:txBody>
              <a:bodyPr wrap="none" rtlCol="0">
                <a:spAutoFit/>
              </a:bodyPr>
              <a:lstStyle/>
              <a:p>
                <a:r>
                  <a:rPr lang="en-US" altLang="zh-TW" sz="2000" i="1" dirty="0">
                    <a:solidFill>
                      <a:srgbClr val="FF0000"/>
                    </a:solidFill>
                    <a:latin typeface="Times New Roman" pitchFamily="18" charset="0"/>
                    <a:cs typeface="Times New Roman" pitchFamily="18" charset="0"/>
                  </a:rPr>
                  <a:t>d</a:t>
                </a:r>
                <a:r>
                  <a:rPr lang="en-US" altLang="zh-TW" sz="2000" baseline="-25000" dirty="0">
                    <a:solidFill>
                      <a:srgbClr val="FF0000"/>
                    </a:solidFill>
                    <a:latin typeface="Times New Roman" pitchFamily="18" charset="0"/>
                    <a:cs typeface="Times New Roman" pitchFamily="18" charset="0"/>
                  </a:rPr>
                  <a:t>002</a:t>
                </a:r>
                <a:r>
                  <a:rPr lang="en-US" altLang="zh-TW" sz="2000" dirty="0">
                    <a:solidFill>
                      <a:srgbClr val="FF0000"/>
                    </a:solidFill>
                    <a:latin typeface="Times New Roman" pitchFamily="18" charset="0"/>
                    <a:cs typeface="Times New Roman" pitchFamily="18" charset="0"/>
                  </a:rPr>
                  <a:t> = ? Å </a:t>
                </a:r>
                <a:endParaRPr lang="zh-TW" altLang="en-US" sz="2000" dirty="0">
                  <a:solidFill>
                    <a:srgbClr val="FF0000"/>
                  </a:solidFill>
                  <a:latin typeface="Times New Roman" pitchFamily="18" charset="0"/>
                  <a:cs typeface="Times New Roman" pitchFamily="18" charset="0"/>
                </a:endParaRPr>
              </a:p>
            </p:txBody>
          </p:sp>
          <p:cxnSp>
            <p:nvCxnSpPr>
              <p:cNvPr id="131" name="直線接點 130"/>
              <p:cNvCxnSpPr/>
              <p:nvPr/>
            </p:nvCxnSpPr>
            <p:spPr>
              <a:xfrm>
                <a:off x="6626226" y="2488883"/>
                <a:ext cx="140787" cy="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4" name="文字方塊 3">
              <a:extLst/>
            </p:cNvPr>
            <p:cNvSpPr txBox="1">
              <a:spLocks noChangeArrowheads="1"/>
            </p:cNvSpPr>
            <p:nvPr/>
          </p:nvSpPr>
          <p:spPr bwMode="auto">
            <a:xfrm>
              <a:off x="4560241" y="1907540"/>
              <a:ext cx="1377300" cy="369332"/>
            </a:xfrm>
            <a:prstGeom prst="rect">
              <a:avLst/>
            </a:prstGeom>
            <a:noFill/>
            <a:ln>
              <a:noFill/>
            </a:ln>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en-US" altLang="zh-TW" sz="1800" b="1" dirty="0">
                  <a:solidFill>
                    <a:srgbClr val="FF0000"/>
                  </a:solidFill>
                  <a:latin typeface="Times New Roman" pitchFamily="18" charset="0"/>
                  <a:cs typeface="Times New Roman" pitchFamily="18" charset="0"/>
                </a:rPr>
                <a:t>Cr</a:t>
              </a:r>
              <a:r>
                <a:rPr lang="en-US" altLang="zh-TW" sz="1800" b="1" baseline="-25000" dirty="0">
                  <a:solidFill>
                    <a:srgbClr val="FF0000"/>
                  </a:solidFill>
                  <a:latin typeface="Times New Roman" pitchFamily="18" charset="0"/>
                  <a:cs typeface="Times New Roman" pitchFamily="18" charset="0"/>
                </a:rPr>
                <a:t>0.5</a:t>
              </a:r>
              <a:r>
                <a:rPr lang="en-US" altLang="zh-TW" sz="1800" b="1" dirty="0">
                  <a:solidFill>
                    <a:srgbClr val="FF0000"/>
                  </a:solidFill>
                  <a:latin typeface="Times New Roman" pitchFamily="18" charset="0"/>
                  <a:cs typeface="Times New Roman" pitchFamily="18" charset="0"/>
                </a:rPr>
                <a:t>Mo</a:t>
              </a:r>
              <a:r>
                <a:rPr lang="en-US" altLang="zh-TW" sz="1800" b="1" baseline="-25000" dirty="0">
                  <a:solidFill>
                    <a:srgbClr val="FF0000"/>
                  </a:solidFill>
                  <a:latin typeface="Times New Roman" pitchFamily="18" charset="0"/>
                  <a:cs typeface="Times New Roman" pitchFamily="18" charset="0"/>
                </a:rPr>
                <a:t>0.5</a:t>
              </a:r>
              <a:r>
                <a:rPr lang="en-US" altLang="zh-TW" sz="1800" b="1" dirty="0">
                  <a:solidFill>
                    <a:srgbClr val="FF0000"/>
                  </a:solidFill>
                  <a:latin typeface="Times New Roman" pitchFamily="18" charset="0"/>
                  <a:cs typeface="Times New Roman" pitchFamily="18" charset="0"/>
                </a:rPr>
                <a:t>S</a:t>
              </a:r>
              <a:r>
                <a:rPr lang="en-US" altLang="zh-TW" sz="1800" b="1" baseline="-25000" dirty="0">
                  <a:solidFill>
                    <a:srgbClr val="FF0000"/>
                  </a:solidFill>
                  <a:latin typeface="Times New Roman" pitchFamily="18" charset="0"/>
                  <a:cs typeface="Times New Roman" pitchFamily="18" charset="0"/>
                </a:rPr>
                <a:t>2</a:t>
              </a:r>
              <a:endParaRPr lang="zh-TW" altLang="en-US" sz="2000" b="1" baseline="-25000" dirty="0">
                <a:solidFill>
                  <a:srgbClr val="FF0000"/>
                </a:solidFill>
                <a:latin typeface="Times New Roman" pitchFamily="18" charset="0"/>
                <a:cs typeface="Times New Roman" pitchFamily="18" charset="0"/>
              </a:endParaRPr>
            </a:p>
          </p:txBody>
        </p:sp>
        <p:sp>
          <p:nvSpPr>
            <p:cNvPr id="95" name="矩形 94"/>
            <p:cNvSpPr/>
            <p:nvPr/>
          </p:nvSpPr>
          <p:spPr>
            <a:xfrm>
              <a:off x="6516216" y="3495104"/>
              <a:ext cx="512862" cy="5099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 name="直線接點 95"/>
            <p:cNvCxnSpPr/>
            <p:nvPr/>
          </p:nvCxnSpPr>
          <p:spPr>
            <a:xfrm flipH="1">
              <a:off x="7039325" y="3462338"/>
              <a:ext cx="1147413" cy="541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flipV="1">
              <a:off x="6516216" y="2295525"/>
              <a:ext cx="484659" cy="1205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8" name="群組 113"/>
            <p:cNvGrpSpPr/>
            <p:nvPr/>
          </p:nvGrpSpPr>
          <p:grpSpPr>
            <a:xfrm>
              <a:off x="7005983" y="2295924"/>
              <a:ext cx="1168687" cy="1166400"/>
              <a:chOff x="5796136" y="2852936"/>
              <a:chExt cx="1168687" cy="1166400"/>
            </a:xfrm>
          </p:grpSpPr>
          <p:pic>
            <p:nvPicPr>
              <p:cNvPr id="126" name="Picture 2"/>
              <p:cNvPicPr>
                <a:picLocks noChangeAspect="1" noChangeArrowheads="1"/>
              </p:cNvPicPr>
              <p:nvPr/>
            </p:nvPicPr>
            <p:blipFill>
              <a:blip r:embed="rId12" cstate="print"/>
              <a:srcRect/>
              <a:stretch>
                <a:fillRect/>
              </a:stretch>
            </p:blipFill>
            <p:spPr bwMode="auto">
              <a:xfrm>
                <a:off x="5796136" y="2852936"/>
                <a:ext cx="1168687" cy="1166400"/>
              </a:xfrm>
              <a:prstGeom prst="rect">
                <a:avLst/>
              </a:prstGeom>
              <a:noFill/>
              <a:ln w="9525">
                <a:noFill/>
                <a:miter lim="800000"/>
                <a:headEnd/>
                <a:tailEnd/>
              </a:ln>
            </p:spPr>
          </p:pic>
          <p:grpSp>
            <p:nvGrpSpPr>
              <p:cNvPr id="127" name="群組 112"/>
              <p:cNvGrpSpPr/>
              <p:nvPr/>
            </p:nvGrpSpPr>
            <p:grpSpPr>
              <a:xfrm>
                <a:off x="6242473" y="3275458"/>
                <a:ext cx="581798" cy="585590"/>
                <a:chOff x="6242473" y="3275458"/>
                <a:chExt cx="581798" cy="585590"/>
              </a:xfrm>
            </p:grpSpPr>
            <p:cxnSp>
              <p:nvCxnSpPr>
                <p:cNvPr id="128" name="直線接點 127"/>
                <p:cNvCxnSpPr/>
                <p:nvPr/>
              </p:nvCxnSpPr>
              <p:spPr>
                <a:xfrm flipV="1">
                  <a:off x="6300192" y="3318888"/>
                  <a:ext cx="524079" cy="54216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flipV="1">
                  <a:off x="6242473" y="3275458"/>
                  <a:ext cx="524079" cy="54216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99" name="文字方塊 98"/>
            <p:cNvSpPr txBox="1"/>
            <p:nvPr/>
          </p:nvSpPr>
          <p:spPr>
            <a:xfrm>
              <a:off x="6967878" y="2295922"/>
              <a:ext cx="1454449" cy="338554"/>
            </a:xfrm>
            <a:prstGeom prst="rect">
              <a:avLst/>
            </a:prstGeom>
            <a:noFill/>
          </p:spPr>
          <p:txBody>
            <a:bodyPr wrap="square" rtlCol="0">
              <a:spAutoFit/>
            </a:bodyPr>
            <a:lstStyle/>
            <a:p>
              <a:r>
                <a:rPr lang="en-US" altLang="zh-TW" sz="1600" i="1" dirty="0">
                  <a:solidFill>
                    <a:srgbClr val="FF0000"/>
                  </a:solidFill>
                  <a:latin typeface="Times New Roman" pitchFamily="18" charset="0"/>
                  <a:cs typeface="Times New Roman" pitchFamily="18" charset="0"/>
                </a:rPr>
                <a:t>d</a:t>
              </a:r>
              <a:r>
                <a:rPr lang="en-US" altLang="zh-TW" sz="1600" baseline="-25000" dirty="0">
                  <a:solidFill>
                    <a:srgbClr val="FF0000"/>
                  </a:solidFill>
                  <a:latin typeface="Times New Roman" pitchFamily="18" charset="0"/>
                  <a:cs typeface="Times New Roman" pitchFamily="18" charset="0"/>
                </a:rPr>
                <a:t>002</a:t>
              </a:r>
              <a:r>
                <a:rPr lang="en-US" altLang="zh-TW" sz="1600" dirty="0">
                  <a:solidFill>
                    <a:srgbClr val="FF0000"/>
                  </a:solidFill>
                  <a:latin typeface="Times New Roman" pitchFamily="18" charset="0"/>
                  <a:cs typeface="Times New Roman" pitchFamily="18" charset="0"/>
                </a:rPr>
                <a:t> = 6.30 Å </a:t>
              </a:r>
              <a:endParaRPr lang="zh-TW" altLang="en-US" sz="1600" dirty="0">
                <a:solidFill>
                  <a:srgbClr val="FF0000"/>
                </a:solidFill>
                <a:latin typeface="Times New Roman" pitchFamily="18" charset="0"/>
                <a:cs typeface="Times New Roman" pitchFamily="18" charset="0"/>
              </a:endParaRPr>
            </a:p>
          </p:txBody>
        </p:sp>
        <p:grpSp>
          <p:nvGrpSpPr>
            <p:cNvPr id="100" name="群組 51"/>
            <p:cNvGrpSpPr>
              <a:grpSpLocks/>
            </p:cNvGrpSpPr>
            <p:nvPr/>
          </p:nvGrpSpPr>
          <p:grpSpPr>
            <a:xfrm>
              <a:off x="3559696" y="2284270"/>
              <a:ext cx="2415999" cy="2311315"/>
              <a:chOff x="3553682" y="2273157"/>
              <a:chExt cx="2415998" cy="2311315"/>
            </a:xfrm>
          </p:grpSpPr>
          <p:pic>
            <p:nvPicPr>
              <p:cNvPr id="114" name="Picture 7" descr="D:\+MOS2\MoS2 TEM\MoCrS2\200000.0V-600000X-0005.tif"/>
              <p:cNvPicPr>
                <a:picLocks noChangeAspect="1" noChangeArrowheads="1"/>
              </p:cNvPicPr>
              <p:nvPr/>
            </p:nvPicPr>
            <p:blipFill>
              <a:blip r:embed="rId13" cstate="print"/>
              <a:srcRect/>
              <a:stretch>
                <a:fillRect/>
              </a:stretch>
            </p:blipFill>
            <p:spPr bwMode="auto">
              <a:xfrm>
                <a:off x="3554363" y="2276872"/>
                <a:ext cx="2307600" cy="2307600"/>
              </a:xfrm>
              <a:prstGeom prst="rect">
                <a:avLst/>
              </a:prstGeom>
              <a:noFill/>
            </p:spPr>
          </p:pic>
          <p:grpSp>
            <p:nvGrpSpPr>
              <p:cNvPr id="115" name="群組 8"/>
              <p:cNvGrpSpPr>
                <a:grpSpLocks noChangeAspect="1"/>
              </p:cNvGrpSpPr>
              <p:nvPr/>
            </p:nvGrpSpPr>
            <p:grpSpPr>
              <a:xfrm>
                <a:off x="3553682" y="2273157"/>
                <a:ext cx="2415998" cy="1855972"/>
                <a:chOff x="1594203" y="3555138"/>
                <a:chExt cx="3022821" cy="2322134"/>
              </a:xfrm>
            </p:grpSpPr>
            <p:sp>
              <p:nvSpPr>
                <p:cNvPr id="116" name="矩形 115"/>
                <p:cNvSpPr/>
                <p:nvPr/>
              </p:nvSpPr>
              <p:spPr>
                <a:xfrm>
                  <a:off x="3591446" y="5301208"/>
                  <a:ext cx="576064" cy="5760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7" name="Picture 3"/>
                <p:cNvPicPr>
                  <a:picLocks noChangeAspect="1" noChangeArrowheads="1"/>
                </p:cNvPicPr>
                <p:nvPr/>
              </p:nvPicPr>
              <p:blipFill>
                <a:blip r:embed="rId14" cstate="print"/>
                <a:srcRect/>
                <a:stretch>
                  <a:fillRect/>
                </a:stretch>
              </p:blipFill>
              <p:spPr bwMode="auto">
                <a:xfrm>
                  <a:off x="3010814" y="3573403"/>
                  <a:ext cx="1457325" cy="1457324"/>
                </a:xfrm>
                <a:prstGeom prst="rect">
                  <a:avLst/>
                </a:prstGeom>
                <a:noFill/>
                <a:ln w="9525">
                  <a:noFill/>
                  <a:miter lim="800000"/>
                  <a:headEnd/>
                  <a:tailEnd/>
                </a:ln>
              </p:spPr>
            </p:pic>
            <p:sp>
              <p:nvSpPr>
                <p:cNvPr id="118" name="矩形 12"/>
                <p:cNvSpPr/>
                <p:nvPr/>
              </p:nvSpPr>
              <p:spPr>
                <a:xfrm>
                  <a:off x="3016641" y="3555138"/>
                  <a:ext cx="1458514" cy="14688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9" name="直線接點 118"/>
                <p:cNvCxnSpPr/>
                <p:nvPr/>
              </p:nvCxnSpPr>
              <p:spPr>
                <a:xfrm flipV="1">
                  <a:off x="4159250" y="5035551"/>
                  <a:ext cx="330200" cy="279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接點 14"/>
                <p:cNvCxnSpPr/>
                <p:nvPr/>
              </p:nvCxnSpPr>
              <p:spPr>
                <a:xfrm flipH="1" flipV="1">
                  <a:off x="3022600" y="5041900"/>
                  <a:ext cx="584200" cy="2730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flipH="1">
                  <a:off x="3651250" y="4003725"/>
                  <a:ext cx="508000" cy="6413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flipH="1">
                  <a:off x="3726954" y="4092996"/>
                  <a:ext cx="508000" cy="6413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3" name="文字方塊 17"/>
                <p:cNvSpPr txBox="1"/>
                <p:nvPr/>
              </p:nvSpPr>
              <p:spPr>
                <a:xfrm>
                  <a:off x="2963986" y="3573015"/>
                  <a:ext cx="1653038" cy="423588"/>
                </a:xfrm>
                <a:prstGeom prst="rect">
                  <a:avLst/>
                </a:prstGeom>
                <a:noFill/>
              </p:spPr>
              <p:txBody>
                <a:bodyPr wrap="none" rtlCol="0">
                  <a:spAutoFit/>
                </a:bodyPr>
                <a:lstStyle/>
                <a:p>
                  <a:r>
                    <a:rPr lang="en-US" altLang="zh-TW" sz="1600" i="1" dirty="0">
                      <a:solidFill>
                        <a:srgbClr val="FF0000"/>
                      </a:solidFill>
                      <a:latin typeface="Times New Roman" pitchFamily="18" charset="0"/>
                      <a:cs typeface="Times New Roman" pitchFamily="18" charset="0"/>
                    </a:rPr>
                    <a:t>d</a:t>
                  </a:r>
                  <a:r>
                    <a:rPr lang="en-US" altLang="zh-TW" sz="1600" baseline="-25000" dirty="0">
                      <a:solidFill>
                        <a:srgbClr val="FF0000"/>
                      </a:solidFill>
                      <a:latin typeface="Times New Roman" pitchFamily="18" charset="0"/>
                      <a:cs typeface="Times New Roman" pitchFamily="18" charset="0"/>
                    </a:rPr>
                    <a:t>002</a:t>
                  </a:r>
                  <a:r>
                    <a:rPr lang="en-US" altLang="zh-TW" sz="1600" dirty="0">
                      <a:solidFill>
                        <a:srgbClr val="FF0000"/>
                      </a:solidFill>
                      <a:latin typeface="Times New Roman" pitchFamily="18" charset="0"/>
                      <a:cs typeface="Times New Roman" pitchFamily="18" charset="0"/>
                    </a:rPr>
                    <a:t> = 6.16 Å </a:t>
                  </a:r>
                  <a:endParaRPr lang="zh-TW" altLang="en-US" sz="1600" dirty="0">
                    <a:solidFill>
                      <a:srgbClr val="FF0000"/>
                    </a:solidFill>
                    <a:latin typeface="Times New Roman" pitchFamily="18" charset="0"/>
                    <a:cs typeface="Times New Roman" pitchFamily="18" charset="0"/>
                  </a:endParaRPr>
                </a:p>
              </p:txBody>
            </p:sp>
            <p:sp>
              <p:nvSpPr>
                <p:cNvPr id="124" name="文字方塊 123"/>
                <p:cNvSpPr txBox="1"/>
                <p:nvPr/>
              </p:nvSpPr>
              <p:spPr>
                <a:xfrm>
                  <a:off x="1594203" y="5347766"/>
                  <a:ext cx="2166478" cy="500605"/>
                </a:xfrm>
                <a:prstGeom prst="rect">
                  <a:avLst/>
                </a:prstGeom>
                <a:noFill/>
              </p:spPr>
              <p:txBody>
                <a:bodyPr wrap="none" rtlCol="0">
                  <a:spAutoFit/>
                </a:bodyPr>
                <a:lstStyle/>
                <a:p>
                  <a:r>
                    <a:rPr lang="en-US" altLang="zh-TW" sz="2000" i="1" dirty="0">
                      <a:solidFill>
                        <a:srgbClr val="FF0000"/>
                      </a:solidFill>
                      <a:latin typeface="Times New Roman" pitchFamily="18" charset="0"/>
                      <a:cs typeface="Times New Roman" pitchFamily="18" charset="0"/>
                    </a:rPr>
                    <a:t>d</a:t>
                  </a:r>
                  <a:r>
                    <a:rPr lang="en-US" altLang="zh-TW" sz="2000" baseline="-25000" dirty="0">
                      <a:solidFill>
                        <a:srgbClr val="FF0000"/>
                      </a:solidFill>
                      <a:latin typeface="Times New Roman" pitchFamily="18" charset="0"/>
                      <a:cs typeface="Times New Roman" pitchFamily="18" charset="0"/>
                    </a:rPr>
                    <a:t>002</a:t>
                  </a:r>
                  <a:r>
                    <a:rPr lang="en-US" altLang="zh-TW" sz="2000" dirty="0">
                      <a:solidFill>
                        <a:srgbClr val="FF0000"/>
                      </a:solidFill>
                      <a:latin typeface="Times New Roman" pitchFamily="18" charset="0"/>
                      <a:cs typeface="Times New Roman" pitchFamily="18" charset="0"/>
                    </a:rPr>
                    <a:t> = 6.726 Å </a:t>
                  </a:r>
                  <a:endParaRPr lang="zh-TW" altLang="en-US" sz="2000" dirty="0">
                    <a:solidFill>
                      <a:srgbClr val="FF0000"/>
                    </a:solidFill>
                    <a:latin typeface="Times New Roman" pitchFamily="18" charset="0"/>
                    <a:cs typeface="Times New Roman" pitchFamily="18" charset="0"/>
                  </a:endParaRPr>
                </a:p>
              </p:txBody>
            </p:sp>
            <p:cxnSp>
              <p:nvCxnSpPr>
                <p:cNvPr id="125" name="直線接點 124"/>
                <p:cNvCxnSpPr/>
                <p:nvPr/>
              </p:nvCxnSpPr>
              <p:spPr>
                <a:xfrm>
                  <a:off x="1737211" y="5437863"/>
                  <a:ext cx="167464" cy="3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1" name="矩形 100"/>
            <p:cNvSpPr/>
            <p:nvPr/>
          </p:nvSpPr>
          <p:spPr>
            <a:xfrm>
              <a:off x="7001220" y="2291161"/>
              <a:ext cx="1178169" cy="11761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 name="Picture 3" descr="D:\+MOS2\MoS2 TEM\20171215\MoS2\200000.0V-600000X-0005.jpg"/>
            <p:cNvPicPr>
              <a:picLocks noChangeAspect="1" noChangeArrowheads="1"/>
            </p:cNvPicPr>
            <p:nvPr/>
          </p:nvPicPr>
          <p:blipFill>
            <a:blip r:embed="rId15" cstate="print"/>
            <a:srcRect/>
            <a:stretch>
              <a:fillRect/>
            </a:stretch>
          </p:blipFill>
          <p:spPr bwMode="auto">
            <a:xfrm>
              <a:off x="1267252" y="2281064"/>
              <a:ext cx="2307600" cy="2307600"/>
            </a:xfrm>
            <a:prstGeom prst="rect">
              <a:avLst/>
            </a:prstGeom>
            <a:noFill/>
          </p:spPr>
        </p:pic>
        <p:grpSp>
          <p:nvGrpSpPr>
            <p:cNvPr id="103" name="群組 100"/>
            <p:cNvGrpSpPr/>
            <p:nvPr/>
          </p:nvGrpSpPr>
          <p:grpSpPr>
            <a:xfrm>
              <a:off x="1331640" y="3748970"/>
              <a:ext cx="1731564" cy="400110"/>
              <a:chOff x="1547664" y="3789040"/>
              <a:chExt cx="1731564" cy="400110"/>
            </a:xfrm>
          </p:grpSpPr>
          <p:sp>
            <p:nvSpPr>
              <p:cNvPr id="112" name="文字方塊 111"/>
              <p:cNvSpPr txBox="1"/>
              <p:nvPr/>
            </p:nvSpPr>
            <p:spPr>
              <a:xfrm>
                <a:off x="1547664" y="3789040"/>
                <a:ext cx="1731564" cy="400110"/>
              </a:xfrm>
              <a:prstGeom prst="rect">
                <a:avLst/>
              </a:prstGeom>
              <a:noFill/>
            </p:spPr>
            <p:txBody>
              <a:bodyPr wrap="none" rtlCol="0">
                <a:spAutoFit/>
              </a:bodyPr>
              <a:lstStyle/>
              <a:p>
                <a:r>
                  <a:rPr lang="en-US" altLang="zh-TW" sz="2000" i="1" dirty="0">
                    <a:solidFill>
                      <a:srgbClr val="FF0000"/>
                    </a:solidFill>
                    <a:latin typeface="Times New Roman" pitchFamily="18" charset="0"/>
                    <a:cs typeface="Times New Roman" pitchFamily="18" charset="0"/>
                  </a:rPr>
                  <a:t>d</a:t>
                </a:r>
                <a:r>
                  <a:rPr lang="en-US" altLang="zh-TW" sz="2000" baseline="-25000" dirty="0">
                    <a:solidFill>
                      <a:srgbClr val="FF0000"/>
                    </a:solidFill>
                    <a:latin typeface="Times New Roman" pitchFamily="18" charset="0"/>
                    <a:cs typeface="Times New Roman" pitchFamily="18" charset="0"/>
                  </a:rPr>
                  <a:t>002</a:t>
                </a:r>
                <a:r>
                  <a:rPr lang="en-US" altLang="zh-TW" sz="2000" dirty="0">
                    <a:solidFill>
                      <a:srgbClr val="FF0000"/>
                    </a:solidFill>
                    <a:latin typeface="Times New Roman" pitchFamily="18" charset="0"/>
                    <a:cs typeface="Times New Roman" pitchFamily="18" charset="0"/>
                  </a:rPr>
                  <a:t> = 6.390 Å </a:t>
                </a:r>
                <a:endParaRPr lang="zh-TW" altLang="en-US" sz="2000" dirty="0">
                  <a:solidFill>
                    <a:srgbClr val="FF0000"/>
                  </a:solidFill>
                  <a:latin typeface="Times New Roman" pitchFamily="18" charset="0"/>
                  <a:cs typeface="Times New Roman" pitchFamily="18" charset="0"/>
                </a:endParaRPr>
              </a:p>
            </p:txBody>
          </p:sp>
          <p:cxnSp>
            <p:nvCxnSpPr>
              <p:cNvPr id="113" name="直線接點 112"/>
              <p:cNvCxnSpPr/>
              <p:nvPr/>
            </p:nvCxnSpPr>
            <p:spPr>
              <a:xfrm>
                <a:off x="1650152" y="3853428"/>
                <a:ext cx="133846" cy="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4" name="Picture 6"/>
            <p:cNvPicPr>
              <a:picLocks noChangeAspect="1" noChangeArrowheads="1"/>
            </p:cNvPicPr>
            <p:nvPr/>
          </p:nvPicPr>
          <p:blipFill>
            <a:blip r:embed="rId16" cstate="print"/>
            <a:srcRect/>
            <a:stretch>
              <a:fillRect/>
            </a:stretch>
          </p:blipFill>
          <p:spPr bwMode="auto">
            <a:xfrm>
              <a:off x="2402234" y="2291161"/>
              <a:ext cx="1166400" cy="1166400"/>
            </a:xfrm>
            <a:prstGeom prst="rect">
              <a:avLst/>
            </a:prstGeom>
            <a:noFill/>
            <a:ln w="9525">
              <a:noFill/>
              <a:miter lim="800000"/>
              <a:headEnd/>
              <a:tailEnd/>
            </a:ln>
          </p:spPr>
        </p:pic>
        <p:sp>
          <p:nvSpPr>
            <p:cNvPr id="105" name="矩形 104"/>
            <p:cNvSpPr/>
            <p:nvPr/>
          </p:nvSpPr>
          <p:spPr>
            <a:xfrm>
              <a:off x="2397471" y="2286398"/>
              <a:ext cx="1169642" cy="11740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p:cNvSpPr/>
            <p:nvPr/>
          </p:nvSpPr>
          <p:spPr>
            <a:xfrm>
              <a:off x="1691680" y="3040587"/>
              <a:ext cx="460421" cy="46042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7" name="直線接點 106"/>
            <p:cNvCxnSpPr/>
            <p:nvPr/>
          </p:nvCxnSpPr>
          <p:spPr>
            <a:xfrm flipH="1">
              <a:off x="2152650" y="2286000"/>
              <a:ext cx="242888" cy="7524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a:xfrm flipH="1">
              <a:off x="2157413" y="3462338"/>
              <a:ext cx="242887"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a:xfrm flipH="1">
              <a:off x="2618258" y="2891603"/>
              <a:ext cx="762000" cy="5238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a:xfrm flipH="1">
              <a:off x="2595563" y="2809875"/>
              <a:ext cx="771525" cy="476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a:xfrm>
              <a:off x="2339752" y="2296487"/>
              <a:ext cx="1321196" cy="338554"/>
            </a:xfrm>
            <a:prstGeom prst="rect">
              <a:avLst/>
            </a:prstGeom>
            <a:noFill/>
          </p:spPr>
          <p:txBody>
            <a:bodyPr wrap="none" rtlCol="0">
              <a:spAutoFit/>
            </a:bodyPr>
            <a:lstStyle/>
            <a:p>
              <a:r>
                <a:rPr lang="en-US" altLang="zh-TW" sz="1600" i="1" dirty="0">
                  <a:solidFill>
                    <a:srgbClr val="FF0000"/>
                  </a:solidFill>
                  <a:latin typeface="Times New Roman" pitchFamily="18" charset="0"/>
                  <a:cs typeface="Times New Roman" pitchFamily="18" charset="0"/>
                </a:rPr>
                <a:t>d</a:t>
              </a:r>
              <a:r>
                <a:rPr lang="en-US" altLang="zh-TW" sz="1600" baseline="-25000" dirty="0">
                  <a:solidFill>
                    <a:srgbClr val="FF0000"/>
                  </a:solidFill>
                  <a:latin typeface="Times New Roman" pitchFamily="18" charset="0"/>
                  <a:cs typeface="Times New Roman" pitchFamily="18" charset="0"/>
                </a:rPr>
                <a:t>002</a:t>
              </a:r>
              <a:r>
                <a:rPr lang="en-US" altLang="zh-TW" sz="1600" dirty="0">
                  <a:solidFill>
                    <a:srgbClr val="FF0000"/>
                  </a:solidFill>
                  <a:latin typeface="Times New Roman" pitchFamily="18" charset="0"/>
                  <a:cs typeface="Times New Roman" pitchFamily="18" charset="0"/>
                </a:rPr>
                <a:t> = 5.51 Å </a:t>
              </a:r>
              <a:endParaRPr lang="zh-TW" altLang="en-US" sz="1600" dirty="0">
                <a:solidFill>
                  <a:srgbClr val="FF0000"/>
                </a:solidFill>
                <a:latin typeface="Times New Roman" pitchFamily="18" charset="0"/>
                <a:cs typeface="Times New Roman" pitchFamily="18" charset="0"/>
              </a:endParaRPr>
            </a:p>
          </p:txBody>
        </p:sp>
      </p:grpSp>
      <p:sp>
        <p:nvSpPr>
          <p:cNvPr id="135" name="文字方塊 134"/>
          <p:cNvSpPr txBox="1"/>
          <p:nvPr/>
        </p:nvSpPr>
        <p:spPr>
          <a:xfrm>
            <a:off x="864321" y="17848910"/>
            <a:ext cx="21242360" cy="3046988"/>
          </a:xfrm>
          <a:prstGeom prst="rect">
            <a:avLst/>
          </a:prstGeom>
          <a:noFill/>
        </p:spPr>
        <p:txBody>
          <a:bodyPr wrap="square" rtlCol="0">
            <a:spAutoFit/>
          </a:bodyPr>
          <a:lstStyle/>
          <a:p>
            <a:pPr algn="just" hangingPunct="0"/>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以水</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熱</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法製備材料。將</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鉬酸鈉</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1.173g+</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硫脲</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1.56g</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的水溶液混和後裝入鐵氟龍杯，在</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高溫爐於</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230</a:t>
            </a:r>
            <a:r>
              <a:rPr lang="en-US" altLang="zh-TW" sz="4800" baseline="30000" dirty="0" smtClean="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加熱</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小時。所得樣品取出以水</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過濾得到</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MoS</a:t>
            </a:r>
            <a:r>
              <a:rPr lang="en-US" altLang="zh-TW" sz="48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。制程中可混入</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錳酸鈉或鉻酸</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鈉以合成</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具不同元素參雜</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材料。最後將所得材料混</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漿、塗層、烘乾</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，依標準程序便可製成鋰或是鈉</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電池。</a:t>
            </a:r>
            <a:endParaRPr lang="zh-TW" altLang="en-US" sz="4800" dirty="0"/>
          </a:p>
        </p:txBody>
      </p:sp>
      <p:sp>
        <p:nvSpPr>
          <p:cNvPr id="19" name="圓角矩形 18"/>
          <p:cNvSpPr/>
          <p:nvPr/>
        </p:nvSpPr>
        <p:spPr>
          <a:xfrm>
            <a:off x="720305" y="26375855"/>
            <a:ext cx="31035448" cy="14599695"/>
          </a:xfrm>
          <a:prstGeom prst="roundRect">
            <a:avLst>
              <a:gd name="adj" fmla="val 0"/>
            </a:avLst>
          </a:prstGeom>
          <a:solidFill>
            <a:schemeClr val="bg1"/>
          </a:solidFill>
          <a:ln>
            <a:solidFill>
              <a:srgbClr val="990000"/>
            </a:solidFill>
          </a:ln>
          <a:effectLst>
            <a:outerShdw blurRad="50800" dist="1270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4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4800" dirty="0" smtClean="0"/>
          </a:p>
          <a:p>
            <a:endParaRPr lang="en-US" altLang="zh-TW" sz="4800" dirty="0"/>
          </a:p>
          <a:p>
            <a:endParaRPr lang="en-US" altLang="zh-TW" sz="4800" dirty="0" smtClean="0"/>
          </a:p>
          <a:p>
            <a:endParaRPr lang="en-US" altLang="zh-TW" sz="4800" dirty="0"/>
          </a:p>
          <a:p>
            <a:endParaRPr lang="en-US" altLang="zh-TW" sz="4800" dirty="0" smtClean="0"/>
          </a:p>
          <a:p>
            <a:endParaRPr lang="en-US" altLang="zh-TW" sz="4800" dirty="0"/>
          </a:p>
          <a:p>
            <a:endParaRPr lang="en-US" altLang="zh-TW" sz="4800" dirty="0" smtClean="0"/>
          </a:p>
          <a:p>
            <a:endParaRPr lang="en-US" altLang="zh-TW" sz="4800" dirty="0"/>
          </a:p>
          <a:p>
            <a:endParaRPr lang="en-US" altLang="zh-TW" sz="4800" dirty="0" smtClean="0"/>
          </a:p>
          <a:p>
            <a:endParaRPr lang="en-US" altLang="zh-TW" sz="4800" dirty="0"/>
          </a:p>
          <a:p>
            <a:endParaRPr lang="en-US" altLang="zh-TW" sz="4800" dirty="0" smtClean="0"/>
          </a:p>
          <a:p>
            <a:endParaRPr lang="en-US" altLang="zh-TW" sz="4800" dirty="0"/>
          </a:p>
          <a:p>
            <a:endParaRPr lang="zh-TW" altLang="en-US" sz="4800" dirty="0"/>
          </a:p>
        </p:txBody>
      </p:sp>
      <p:graphicFrame>
        <p:nvGraphicFramePr>
          <p:cNvPr id="1033" name="Object 9"/>
          <p:cNvGraphicFramePr>
            <a:graphicFrameLocks noChangeAspect="1"/>
          </p:cNvGraphicFramePr>
          <p:nvPr>
            <p:extLst>
              <p:ext uri="{D42A27DB-BD31-4B8C-83A1-F6EECF244321}">
                <p14:modId xmlns:p14="http://schemas.microsoft.com/office/powerpoint/2010/main" val="34436030"/>
              </p:ext>
            </p:extLst>
          </p:nvPr>
        </p:nvGraphicFramePr>
        <p:xfrm>
          <a:off x="2304481" y="26730820"/>
          <a:ext cx="7140575" cy="4983163"/>
        </p:xfrm>
        <a:graphic>
          <a:graphicData uri="http://schemas.openxmlformats.org/presentationml/2006/ole">
            <mc:AlternateContent xmlns:mc="http://schemas.openxmlformats.org/markup-compatibility/2006">
              <mc:Choice xmlns:v="urn:schemas-microsoft-com:vml" Requires="v">
                <p:oleObj spid="_x0000_s1132" name="Graph" r:id="rId17" imgW="4206240" imgH="2937600" progId="Origin50.Graph">
                  <p:embed/>
                </p:oleObj>
              </mc:Choice>
              <mc:Fallback>
                <p:oleObj name="Graph" r:id="rId17" imgW="4206240" imgH="2937600" progId="Origin50.Graph">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04481" y="26730820"/>
                        <a:ext cx="71405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0"/>
          <p:cNvGraphicFramePr>
            <a:graphicFrameLocks noChangeAspect="1"/>
          </p:cNvGraphicFramePr>
          <p:nvPr>
            <p:extLst>
              <p:ext uri="{D42A27DB-BD31-4B8C-83A1-F6EECF244321}">
                <p14:modId xmlns:p14="http://schemas.microsoft.com/office/powerpoint/2010/main" val="3558855528"/>
              </p:ext>
            </p:extLst>
          </p:nvPr>
        </p:nvGraphicFramePr>
        <p:xfrm>
          <a:off x="2379094" y="30979292"/>
          <a:ext cx="7018337" cy="4924425"/>
        </p:xfrm>
        <a:graphic>
          <a:graphicData uri="http://schemas.openxmlformats.org/presentationml/2006/ole">
            <mc:AlternateContent xmlns:mc="http://schemas.openxmlformats.org/markup-compatibility/2006">
              <mc:Choice xmlns:v="urn:schemas-microsoft-com:vml" Requires="v">
                <p:oleObj spid="_x0000_s1133" name="Graph" r:id="rId19" imgW="4132800" imgH="2900160" progId="Origin50.Graph">
                  <p:embed/>
                </p:oleObj>
              </mc:Choice>
              <mc:Fallback>
                <p:oleObj name="Graph" r:id="rId19" imgW="4132800" imgH="2900160" progId="Origin50.Graph">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79094" y="30979292"/>
                        <a:ext cx="7018337" cy="492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extLst>
              <p:ext uri="{D42A27DB-BD31-4B8C-83A1-F6EECF244321}">
                <p14:modId xmlns:p14="http://schemas.microsoft.com/office/powerpoint/2010/main" val="261157283"/>
              </p:ext>
            </p:extLst>
          </p:nvPr>
        </p:nvGraphicFramePr>
        <p:xfrm>
          <a:off x="2379094" y="34939732"/>
          <a:ext cx="7018337" cy="4924425"/>
        </p:xfrm>
        <a:graphic>
          <a:graphicData uri="http://schemas.openxmlformats.org/presentationml/2006/ole">
            <mc:AlternateContent xmlns:mc="http://schemas.openxmlformats.org/markup-compatibility/2006">
              <mc:Choice xmlns:v="urn:schemas-microsoft-com:vml" Requires="v">
                <p:oleObj spid="_x0000_s1134" name="Graph" r:id="rId21" imgW="4132800" imgH="2900160" progId="Origin50.Graph">
                  <p:embed/>
                </p:oleObj>
              </mc:Choice>
              <mc:Fallback>
                <p:oleObj name="Graph" r:id="rId21" imgW="4132800" imgH="2900160" progId="Origin50.Graph">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79094" y="34939732"/>
                        <a:ext cx="7018337" cy="492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extLst>
              <p:ext uri="{D42A27DB-BD31-4B8C-83A1-F6EECF244321}">
                <p14:modId xmlns:p14="http://schemas.microsoft.com/office/powerpoint/2010/main" val="2870791889"/>
              </p:ext>
            </p:extLst>
          </p:nvPr>
        </p:nvGraphicFramePr>
        <p:xfrm>
          <a:off x="8438331" y="26021406"/>
          <a:ext cx="7259638" cy="5143500"/>
        </p:xfrm>
        <a:graphic>
          <a:graphicData uri="http://schemas.openxmlformats.org/presentationml/2006/ole">
            <mc:AlternateContent xmlns:mc="http://schemas.openxmlformats.org/markup-compatibility/2006">
              <mc:Choice xmlns:v="urn:schemas-microsoft-com:vml" Requires="v">
                <p:oleObj spid="_x0000_s1135" name="Graph" r:id="rId23" imgW="4276800" imgH="3025440" progId="Origin50.Graph">
                  <p:embed/>
                </p:oleObj>
              </mc:Choice>
              <mc:Fallback>
                <p:oleObj name="Graph" r:id="rId23" imgW="4276800" imgH="3025440" progId="Origin50.Graph">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38331" y="26021406"/>
                        <a:ext cx="72596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13"/>
          <p:cNvGraphicFramePr>
            <a:graphicFrameLocks noChangeAspect="1"/>
          </p:cNvGraphicFramePr>
          <p:nvPr>
            <p:extLst>
              <p:ext uri="{D42A27DB-BD31-4B8C-83A1-F6EECF244321}">
                <p14:modId xmlns:p14="http://schemas.microsoft.com/office/powerpoint/2010/main" val="1578973498"/>
              </p:ext>
            </p:extLst>
          </p:nvPr>
        </p:nvGraphicFramePr>
        <p:xfrm>
          <a:off x="8435157" y="30421832"/>
          <a:ext cx="7262812" cy="5135562"/>
        </p:xfrm>
        <a:graphic>
          <a:graphicData uri="http://schemas.openxmlformats.org/presentationml/2006/ole">
            <mc:AlternateContent xmlns:mc="http://schemas.openxmlformats.org/markup-compatibility/2006">
              <mc:Choice xmlns:v="urn:schemas-microsoft-com:vml" Requires="v">
                <p:oleObj spid="_x0000_s1136" name="Graph" r:id="rId25" imgW="4279680" imgH="3025440" progId="Origin50.Graph">
                  <p:embed/>
                </p:oleObj>
              </mc:Choice>
              <mc:Fallback>
                <p:oleObj name="Graph" r:id="rId25" imgW="4279680" imgH="3025440" progId="Origin50.Graph">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35157" y="30421832"/>
                        <a:ext cx="7262812" cy="51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 name="群組 47"/>
          <p:cNvGrpSpPr>
            <a:grpSpLocks noChangeAspect="1"/>
          </p:cNvGrpSpPr>
          <p:nvPr/>
        </p:nvGrpSpPr>
        <p:grpSpPr>
          <a:xfrm>
            <a:off x="8696429" y="34937897"/>
            <a:ext cx="6857524" cy="4812824"/>
            <a:chOff x="-315913" y="-1588"/>
            <a:chExt cx="9796463" cy="6875463"/>
          </a:xfrm>
        </p:grpSpPr>
        <p:graphicFrame>
          <p:nvGraphicFramePr>
            <p:cNvPr id="45" name="Object 11"/>
            <p:cNvGraphicFramePr>
              <a:graphicFrameLocks noChangeAspect="1"/>
            </p:cNvGraphicFramePr>
            <p:nvPr/>
          </p:nvGraphicFramePr>
          <p:xfrm>
            <a:off x="-315913" y="-1588"/>
            <a:ext cx="9796463" cy="6875463"/>
          </p:xfrm>
          <a:graphic>
            <a:graphicData uri="http://schemas.openxmlformats.org/presentationml/2006/ole">
              <mc:AlternateContent xmlns:mc="http://schemas.openxmlformats.org/markup-compatibility/2006">
                <mc:Choice xmlns:v="urn:schemas-microsoft-com:vml" Requires="v">
                  <p:oleObj spid="_x0000_s1137" name="Graph" r:id="rId27" imgW="4132800" imgH="2900160" progId="Origin50.Graph">
                    <p:embed/>
                  </p:oleObj>
                </mc:Choice>
                <mc:Fallback>
                  <p:oleObj name="Graph" r:id="rId27" imgW="4132800" imgH="2900160" progId="Origin50.Graph">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5913" y="-1588"/>
                          <a:ext cx="9796463"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6" name="Picture 11"/>
            <p:cNvPicPr>
              <a:picLocks noChangeAspect="1" noChangeArrowheads="1"/>
            </p:cNvPicPr>
            <p:nvPr/>
          </p:nvPicPr>
          <p:blipFill>
            <a:blip r:embed="rId29" cstate="print"/>
            <a:srcRect/>
            <a:stretch>
              <a:fillRect/>
            </a:stretch>
          </p:blipFill>
          <p:spPr bwMode="auto">
            <a:xfrm>
              <a:off x="1763688" y="765840"/>
              <a:ext cx="2834640" cy="502920"/>
            </a:xfrm>
            <a:prstGeom prst="rect">
              <a:avLst/>
            </a:prstGeom>
            <a:noFill/>
            <a:ln w="9525">
              <a:noFill/>
              <a:miter lim="800000"/>
              <a:headEnd/>
              <a:tailEnd/>
            </a:ln>
          </p:spPr>
        </p:pic>
        <p:graphicFrame>
          <p:nvGraphicFramePr>
            <p:cNvPr id="47" name="Object 12"/>
            <p:cNvGraphicFramePr>
              <a:graphicFrameLocks noChangeAspect="1"/>
            </p:cNvGraphicFramePr>
            <p:nvPr/>
          </p:nvGraphicFramePr>
          <p:xfrm>
            <a:off x="4409130" y="520399"/>
            <a:ext cx="4132263" cy="2900363"/>
          </p:xfrm>
          <a:graphic>
            <a:graphicData uri="http://schemas.openxmlformats.org/presentationml/2006/ole">
              <mc:AlternateContent xmlns:mc="http://schemas.openxmlformats.org/markup-compatibility/2006">
                <mc:Choice xmlns:v="urn:schemas-microsoft-com:vml" Requires="v">
                  <p:oleObj spid="_x0000_s1138" name="Graph" r:id="rId30" imgW="4132800" imgH="2900160" progId="Origin50.Graph">
                    <p:embed/>
                  </p:oleObj>
                </mc:Choice>
                <mc:Fallback>
                  <p:oleObj name="Graph" r:id="rId30" imgW="4132800" imgH="2900160" progId="Origin50.Graph">
                    <p:embed/>
                    <p:pic>
                      <p:nvPicPr>
                        <p:cNvPr id="0"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09130" y="520399"/>
                          <a:ext cx="4132263"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9" name="圓角矩形 48"/>
          <p:cNvSpPr/>
          <p:nvPr/>
        </p:nvSpPr>
        <p:spPr bwMode="auto">
          <a:xfrm>
            <a:off x="2448497" y="26499244"/>
            <a:ext cx="13105456" cy="12961440"/>
          </a:xfrm>
          <a:prstGeom prst="roundRect">
            <a:avLst>
              <a:gd name="adj" fmla="val 3439"/>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smtClean="0">
              <a:ln>
                <a:noFill/>
              </a:ln>
              <a:solidFill>
                <a:schemeClr val="tx1"/>
              </a:solidFill>
              <a:effectLst/>
              <a:latin typeface="Arial" charset="0"/>
              <a:ea typeface="新細明體" pitchFamily="18" charset="-120"/>
            </a:endParaRPr>
          </a:p>
        </p:txBody>
      </p:sp>
      <p:graphicFrame>
        <p:nvGraphicFramePr>
          <p:cNvPr id="1041" name="Object 17"/>
          <p:cNvGraphicFramePr>
            <a:graphicFrameLocks noChangeAspect="1"/>
          </p:cNvGraphicFramePr>
          <p:nvPr>
            <p:extLst>
              <p:ext uri="{D42A27DB-BD31-4B8C-83A1-F6EECF244321}">
                <p14:modId xmlns:p14="http://schemas.microsoft.com/office/powerpoint/2010/main" val="4071637321"/>
              </p:ext>
            </p:extLst>
          </p:nvPr>
        </p:nvGraphicFramePr>
        <p:xfrm>
          <a:off x="16784785" y="26715268"/>
          <a:ext cx="7135813" cy="4981575"/>
        </p:xfrm>
        <a:graphic>
          <a:graphicData uri="http://schemas.openxmlformats.org/presentationml/2006/ole">
            <mc:AlternateContent xmlns:mc="http://schemas.openxmlformats.org/markup-compatibility/2006">
              <mc:Choice xmlns:v="urn:schemas-microsoft-com:vml" Requires="v">
                <p:oleObj spid="_x0000_s1139" name="Graph" r:id="rId32" imgW="4206240" imgH="2937600" progId="Origin50.Graph">
                  <p:embed/>
                </p:oleObj>
              </mc:Choice>
              <mc:Fallback>
                <p:oleObj name="Graph" r:id="rId32" imgW="4206240" imgH="2937600" progId="Origin50.Graph">
                  <p:embed/>
                  <p:pic>
                    <p:nvPicPr>
                      <p:cNvPr id="0" name="Picture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784785" y="26715268"/>
                        <a:ext cx="713581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2" name="Object 18"/>
          <p:cNvGraphicFramePr>
            <a:graphicFrameLocks noChangeAspect="1"/>
          </p:cNvGraphicFramePr>
          <p:nvPr>
            <p:extLst>
              <p:ext uri="{D42A27DB-BD31-4B8C-83A1-F6EECF244321}">
                <p14:modId xmlns:p14="http://schemas.microsoft.com/office/powerpoint/2010/main" val="3389525423"/>
              </p:ext>
            </p:extLst>
          </p:nvPr>
        </p:nvGraphicFramePr>
        <p:xfrm>
          <a:off x="16863814" y="34943924"/>
          <a:ext cx="7004050" cy="4905375"/>
        </p:xfrm>
        <a:graphic>
          <a:graphicData uri="http://schemas.openxmlformats.org/presentationml/2006/ole">
            <mc:AlternateContent xmlns:mc="http://schemas.openxmlformats.org/markup-compatibility/2006">
              <mc:Choice xmlns:v="urn:schemas-microsoft-com:vml" Requires="v">
                <p:oleObj spid="_x0000_s1140" name="Graph" r:id="rId34" imgW="4132800" imgH="2900160" progId="Origin50.Graph">
                  <p:embed/>
                </p:oleObj>
              </mc:Choice>
              <mc:Fallback>
                <p:oleObj name="Graph" r:id="rId34" imgW="4132800" imgH="2900160" progId="Origin50.Graph">
                  <p:embed/>
                  <p:pic>
                    <p:nvPicPr>
                      <p:cNvPr id="0"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863814" y="34943924"/>
                        <a:ext cx="7004050" cy="490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19"/>
          <p:cNvGraphicFramePr>
            <a:graphicFrameLocks noChangeAspect="1"/>
          </p:cNvGraphicFramePr>
          <p:nvPr>
            <p:extLst>
              <p:ext uri="{D42A27DB-BD31-4B8C-83A1-F6EECF244321}">
                <p14:modId xmlns:p14="http://schemas.microsoft.com/office/powerpoint/2010/main" val="4157158102"/>
              </p:ext>
            </p:extLst>
          </p:nvPr>
        </p:nvGraphicFramePr>
        <p:xfrm>
          <a:off x="16863814" y="30978598"/>
          <a:ext cx="7004050" cy="4926013"/>
        </p:xfrm>
        <a:graphic>
          <a:graphicData uri="http://schemas.openxmlformats.org/presentationml/2006/ole">
            <mc:AlternateContent xmlns:mc="http://schemas.openxmlformats.org/markup-compatibility/2006">
              <mc:Choice xmlns:v="urn:schemas-microsoft-com:vml" Requires="v">
                <p:oleObj spid="_x0000_s1141" name="Graph" r:id="rId36" imgW="4132800" imgH="2900160" progId="Origin50.Graph">
                  <p:embed/>
                </p:oleObj>
              </mc:Choice>
              <mc:Fallback>
                <p:oleObj name="Graph" r:id="rId36" imgW="4132800" imgH="2900160" progId="Origin50.Graph">
                  <p:embed/>
                  <p:pic>
                    <p:nvPicPr>
                      <p:cNvPr id="0" name="Picture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863814" y="30978598"/>
                        <a:ext cx="7004050" cy="492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0"/>
          <p:cNvGraphicFramePr>
            <a:graphicFrameLocks noChangeAspect="1"/>
          </p:cNvGraphicFramePr>
          <p:nvPr>
            <p:extLst>
              <p:ext uri="{D42A27DB-BD31-4B8C-83A1-F6EECF244321}">
                <p14:modId xmlns:p14="http://schemas.microsoft.com/office/powerpoint/2010/main" val="26860166"/>
              </p:ext>
            </p:extLst>
          </p:nvPr>
        </p:nvGraphicFramePr>
        <p:xfrm>
          <a:off x="22898769" y="26007689"/>
          <a:ext cx="7259638" cy="5143500"/>
        </p:xfrm>
        <a:graphic>
          <a:graphicData uri="http://schemas.openxmlformats.org/presentationml/2006/ole">
            <mc:AlternateContent xmlns:mc="http://schemas.openxmlformats.org/markup-compatibility/2006">
              <mc:Choice xmlns:v="urn:schemas-microsoft-com:vml" Requires="v">
                <p:oleObj spid="_x0000_s1142" name="Graph" r:id="rId38" imgW="4276800" imgH="3025440" progId="Origin50.Graph">
                  <p:embed/>
                </p:oleObj>
              </mc:Choice>
              <mc:Fallback>
                <p:oleObj name="Graph" r:id="rId38" imgW="4276800" imgH="3025440" progId="Origin50.Graph">
                  <p:embed/>
                  <p:pic>
                    <p:nvPicPr>
                      <p:cNvPr id="0" name="Picture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898769" y="26007689"/>
                        <a:ext cx="72596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5" name="Object 21"/>
          <p:cNvGraphicFramePr>
            <a:graphicFrameLocks noChangeAspect="1"/>
          </p:cNvGraphicFramePr>
          <p:nvPr>
            <p:extLst>
              <p:ext uri="{D42A27DB-BD31-4B8C-83A1-F6EECF244321}">
                <p14:modId xmlns:p14="http://schemas.microsoft.com/office/powerpoint/2010/main" val="3897717714"/>
              </p:ext>
            </p:extLst>
          </p:nvPr>
        </p:nvGraphicFramePr>
        <p:xfrm>
          <a:off x="22898769" y="30421832"/>
          <a:ext cx="7262813" cy="5135562"/>
        </p:xfrm>
        <a:graphic>
          <a:graphicData uri="http://schemas.openxmlformats.org/presentationml/2006/ole">
            <mc:AlternateContent xmlns:mc="http://schemas.openxmlformats.org/markup-compatibility/2006">
              <mc:Choice xmlns:v="urn:schemas-microsoft-com:vml" Requires="v">
                <p:oleObj spid="_x0000_s1143" name="Graph" r:id="rId40" imgW="4279680" imgH="3025440" progId="Origin50.Graph">
                  <p:embed/>
                </p:oleObj>
              </mc:Choice>
              <mc:Fallback>
                <p:oleObj name="Graph" r:id="rId40" imgW="4279680" imgH="3025440" progId="Origin50.Graph">
                  <p:embed/>
                  <p:pic>
                    <p:nvPicPr>
                      <p:cNvPr id="0" name="Picture 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2898769" y="30421832"/>
                        <a:ext cx="7262813" cy="51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 name="群組 54"/>
          <p:cNvGrpSpPr>
            <a:grpSpLocks noChangeAspect="1"/>
          </p:cNvGrpSpPr>
          <p:nvPr/>
        </p:nvGrpSpPr>
        <p:grpSpPr>
          <a:xfrm>
            <a:off x="23114793" y="34967613"/>
            <a:ext cx="6854050" cy="4810740"/>
            <a:chOff x="-324543" y="-8036"/>
            <a:chExt cx="9791500" cy="6872486"/>
          </a:xfrm>
        </p:grpSpPr>
        <p:graphicFrame>
          <p:nvGraphicFramePr>
            <p:cNvPr id="56" name="Object 10"/>
            <p:cNvGraphicFramePr>
              <a:graphicFrameLocks noChangeAspect="1"/>
            </p:cNvGraphicFramePr>
            <p:nvPr/>
          </p:nvGraphicFramePr>
          <p:xfrm>
            <a:off x="-324543" y="-8036"/>
            <a:ext cx="9791500" cy="6872486"/>
          </p:xfrm>
          <a:graphic>
            <a:graphicData uri="http://schemas.openxmlformats.org/presentationml/2006/ole">
              <mc:AlternateContent xmlns:mc="http://schemas.openxmlformats.org/markup-compatibility/2006">
                <mc:Choice xmlns:v="urn:schemas-microsoft-com:vml" Requires="v">
                  <p:oleObj spid="_x0000_s1144" name="Graph" r:id="rId42" imgW="4132800" imgH="2900160" progId="Origin50.Graph">
                    <p:embed/>
                  </p:oleObj>
                </mc:Choice>
                <mc:Fallback>
                  <p:oleObj name="Graph" r:id="rId42" imgW="4132800" imgH="2900160" progId="Origin50.Graph">
                    <p:embed/>
                    <p:pic>
                      <p:nvPicPr>
                        <p:cNvPr id="0" name="Picture 2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4543" y="-8036"/>
                          <a:ext cx="9791500" cy="687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7" name="Picture 11"/>
            <p:cNvPicPr>
              <a:picLocks noChangeAspect="1" noChangeArrowheads="1"/>
            </p:cNvPicPr>
            <p:nvPr/>
          </p:nvPicPr>
          <p:blipFill>
            <a:blip r:embed="rId29" cstate="print"/>
            <a:srcRect/>
            <a:stretch>
              <a:fillRect/>
            </a:stretch>
          </p:blipFill>
          <p:spPr bwMode="auto">
            <a:xfrm>
              <a:off x="5074601" y="755277"/>
              <a:ext cx="2834640" cy="502920"/>
            </a:xfrm>
            <a:prstGeom prst="rect">
              <a:avLst/>
            </a:prstGeom>
            <a:noFill/>
            <a:ln w="9525">
              <a:noFill/>
              <a:miter lim="800000"/>
              <a:headEnd/>
              <a:tailEnd/>
            </a:ln>
          </p:spPr>
        </p:pic>
        <p:graphicFrame>
          <p:nvGraphicFramePr>
            <p:cNvPr id="58" name="Object 12"/>
            <p:cNvGraphicFramePr>
              <a:graphicFrameLocks noChangeAspect="1"/>
            </p:cNvGraphicFramePr>
            <p:nvPr/>
          </p:nvGraphicFramePr>
          <p:xfrm>
            <a:off x="1187624" y="514380"/>
            <a:ext cx="4132263" cy="2900363"/>
          </p:xfrm>
          <a:graphic>
            <a:graphicData uri="http://schemas.openxmlformats.org/presentationml/2006/ole">
              <mc:AlternateContent xmlns:mc="http://schemas.openxmlformats.org/markup-compatibility/2006">
                <mc:Choice xmlns:v="urn:schemas-microsoft-com:vml" Requires="v">
                  <p:oleObj spid="_x0000_s1145" name="Graph" r:id="rId44" imgW="4132800" imgH="2900160" progId="Origin50.Graph">
                    <p:embed/>
                  </p:oleObj>
                </mc:Choice>
                <mc:Fallback>
                  <p:oleObj name="Graph" r:id="rId44" imgW="4132800" imgH="2900160" progId="Origin50.Graph">
                    <p:embed/>
                    <p:pic>
                      <p:nvPicPr>
                        <p:cNvPr id="0" name="Picture 2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187624" y="514380"/>
                          <a:ext cx="4132263"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9" name="圓角矩形 58"/>
          <p:cNvSpPr/>
          <p:nvPr/>
        </p:nvSpPr>
        <p:spPr bwMode="auto">
          <a:xfrm>
            <a:off x="16994113" y="26499244"/>
            <a:ext cx="13105456" cy="12961440"/>
          </a:xfrm>
          <a:prstGeom prst="roundRect">
            <a:avLst>
              <a:gd name="adj" fmla="val 3439"/>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smtClean="0">
              <a:ln>
                <a:noFill/>
              </a:ln>
              <a:solidFill>
                <a:schemeClr val="tx1"/>
              </a:solidFill>
              <a:effectLst/>
              <a:latin typeface="Arial" charset="0"/>
              <a:ea typeface="新細明體" pitchFamily="18" charset="-120"/>
            </a:endParaRPr>
          </a:p>
        </p:txBody>
      </p:sp>
      <p:sp>
        <p:nvSpPr>
          <p:cNvPr id="60" name="文字方塊 59"/>
          <p:cNvSpPr txBox="1"/>
          <p:nvPr/>
        </p:nvSpPr>
        <p:spPr>
          <a:xfrm>
            <a:off x="5214517" y="26368945"/>
            <a:ext cx="1380506" cy="1015663"/>
          </a:xfrm>
          <a:prstGeom prst="rect">
            <a:avLst/>
          </a:prstGeom>
          <a:noFill/>
        </p:spPr>
        <p:txBody>
          <a:bodyPr wrap="none" rtlCol="0">
            <a:spAutoFit/>
          </a:bodyPr>
          <a:lstStyle/>
          <a:p>
            <a:r>
              <a:rPr lang="en-US" altLang="zh-TW" sz="6000" dirty="0" err="1" smtClean="0">
                <a:latin typeface="Times New Roman" pitchFamily="18" charset="0"/>
                <a:cs typeface="Times New Roman" pitchFamily="18" charset="0"/>
              </a:rPr>
              <a:t>LiB</a:t>
            </a:r>
            <a:endParaRPr lang="zh-TW" altLang="en-US" sz="6000" dirty="0">
              <a:latin typeface="Times New Roman" pitchFamily="18" charset="0"/>
              <a:cs typeface="Times New Roman" pitchFamily="18" charset="0"/>
            </a:endParaRPr>
          </a:p>
        </p:txBody>
      </p:sp>
      <p:sp>
        <p:nvSpPr>
          <p:cNvPr id="61" name="文字方塊 60"/>
          <p:cNvSpPr txBox="1"/>
          <p:nvPr/>
        </p:nvSpPr>
        <p:spPr>
          <a:xfrm>
            <a:off x="19790071" y="26355228"/>
            <a:ext cx="1380506" cy="1015663"/>
          </a:xfrm>
          <a:prstGeom prst="rect">
            <a:avLst/>
          </a:prstGeom>
          <a:noFill/>
        </p:spPr>
        <p:txBody>
          <a:bodyPr wrap="none" rtlCol="0">
            <a:spAutoFit/>
          </a:bodyPr>
          <a:lstStyle/>
          <a:p>
            <a:r>
              <a:rPr lang="en-US" altLang="zh-TW" sz="6000" dirty="0" err="1" smtClean="0">
                <a:latin typeface="Times New Roman" pitchFamily="18" charset="0"/>
                <a:cs typeface="Times New Roman" pitchFamily="18" charset="0"/>
              </a:rPr>
              <a:t>SiB</a:t>
            </a:r>
            <a:endParaRPr lang="zh-TW" altLang="en-US" sz="6000" dirty="0">
              <a:latin typeface="Times New Roman" pitchFamily="18" charset="0"/>
              <a:cs typeface="Times New Roman" pitchFamily="18" charset="0"/>
            </a:endParaRPr>
          </a:p>
        </p:txBody>
      </p:sp>
      <p:sp>
        <p:nvSpPr>
          <p:cNvPr id="134" name="文字方塊 133"/>
          <p:cNvSpPr txBox="1"/>
          <p:nvPr/>
        </p:nvSpPr>
        <p:spPr>
          <a:xfrm>
            <a:off x="1445383" y="39458660"/>
            <a:ext cx="29741066" cy="1569660"/>
          </a:xfrm>
          <a:prstGeom prst="rect">
            <a:avLst/>
          </a:prstGeom>
          <a:noFill/>
        </p:spPr>
        <p:txBody>
          <a:bodyPr wrap="square" rtlCol="0">
            <a:spAutoFit/>
          </a:bodyPr>
          <a:lstStyle/>
          <a:p>
            <a:pPr algn="just" hangingPunct="0"/>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本研究製造之</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Cr</a:t>
            </a:r>
            <a:r>
              <a:rPr lang="en-US" altLang="zh-TW" sz="4800" baseline="-250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Mo</a:t>
            </a:r>
            <a:r>
              <a:rPr lang="en-US" altLang="zh-TW" sz="4800" baseline="-250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S</a:t>
            </a:r>
            <a:r>
              <a:rPr lang="en-US" altLang="zh-TW" sz="48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鋰離子電池</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負</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極</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材料具有良好的循環充電性質。而製成之鈉離子電池，其比電容量則逼近目前鈉電池的理論極限</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(~560 </a:t>
            </a:r>
            <a:r>
              <a:rPr lang="en-US" altLang="zh-TW" sz="4800" dirty="0" err="1" smtClean="0">
                <a:latin typeface="Times New Roman" panose="02020603050405020304" pitchFamily="18" charset="0"/>
                <a:ea typeface="標楷體" panose="03000509000000000000" pitchFamily="65" charset="-120"/>
                <a:cs typeface="Times New Roman" panose="02020603050405020304" pitchFamily="18" charset="0"/>
              </a:rPr>
              <a:t>mAh</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/g)</a:t>
            </a:r>
            <a:r>
              <a:rPr lang="en-US" altLang="zh-TW" sz="4800" baseline="30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極</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具有商業開發價值。</a:t>
            </a:r>
            <a:endPar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1512393" y="41116239"/>
            <a:ext cx="23921613" cy="584775"/>
          </a:xfrm>
          <a:prstGeom prst="rect">
            <a:avLst/>
          </a:prstGeom>
          <a:noFill/>
        </p:spPr>
        <p:txBody>
          <a:bodyPr wrap="none" rtlCol="0">
            <a:spAutoFit/>
          </a:bodyPr>
          <a:lstStyle/>
          <a:p>
            <a:r>
              <a:rPr lang="fr-FR" altLang="zh-TW" sz="3200" dirty="0" smtClean="0">
                <a:latin typeface="Times New Roman" panose="02020603050405020304" pitchFamily="18" charset="0"/>
                <a:cs typeface="Times New Roman" panose="02020603050405020304" pitchFamily="18" charset="0"/>
              </a:rPr>
              <a:t>[1] </a:t>
            </a:r>
            <a:r>
              <a:rPr lang="fr-FR" altLang="zh-TW" sz="3200" dirty="0">
                <a:latin typeface="Times New Roman" panose="02020603050405020304" pitchFamily="18" charset="0"/>
                <a:cs typeface="Times New Roman" panose="02020603050405020304" pitchFamily="18" charset="0"/>
              </a:rPr>
              <a:t>Jae Yeol Park, Sung Joo Kim, Joon Ha Chang, Hyeon Kook Seo, Jeong Yong Lee </a:t>
            </a:r>
            <a:r>
              <a:rPr lang="fr-FR" altLang="zh-TW" sz="3200" dirty="0" smtClean="0">
                <a:latin typeface="Times New Roman" panose="02020603050405020304" pitchFamily="18" charset="0"/>
                <a:cs typeface="Times New Roman" panose="02020603050405020304" pitchFamily="18" charset="0"/>
              </a:rPr>
              <a:t>and </a:t>
            </a:r>
            <a:r>
              <a:rPr lang="fr-FR" altLang="zh-TW" sz="3200" dirty="0">
                <a:latin typeface="Times New Roman" panose="02020603050405020304" pitchFamily="18" charset="0"/>
                <a:cs typeface="Times New Roman" panose="02020603050405020304" pitchFamily="18" charset="0"/>
              </a:rPr>
              <a:t>Jong Min Yuk </a:t>
            </a:r>
            <a:r>
              <a:rPr lang="fr-FR" altLang="zh-TW" sz="3200" dirty="0" smtClean="0">
                <a:latin typeface="Times New Roman" panose="02020603050405020304" pitchFamily="18" charset="0"/>
                <a:cs typeface="Times New Roman" panose="02020603050405020304" pitchFamily="18" charset="0"/>
              </a:rPr>
              <a:t>, Nature Communications </a:t>
            </a:r>
            <a:r>
              <a:rPr lang="fr-FR" altLang="zh-TW" sz="3200" b="1" dirty="0" smtClean="0">
                <a:latin typeface="Times New Roman" panose="02020603050405020304" pitchFamily="18" charset="0"/>
                <a:cs typeface="Times New Roman" panose="02020603050405020304" pitchFamily="18" charset="0"/>
              </a:rPr>
              <a:t>9</a:t>
            </a:r>
            <a:r>
              <a:rPr lang="fr-FR" altLang="zh-TW" sz="3200" dirty="0">
                <a:latin typeface="Times New Roman" panose="02020603050405020304" pitchFamily="18" charset="0"/>
                <a:cs typeface="Times New Roman" panose="02020603050405020304" pitchFamily="18" charset="0"/>
              </a:rPr>
              <a:t>, </a:t>
            </a:r>
            <a:r>
              <a:rPr lang="fr-FR" altLang="zh-TW" sz="3200" dirty="0" smtClean="0">
                <a:latin typeface="Times New Roman" panose="02020603050405020304" pitchFamily="18" charset="0"/>
                <a:cs typeface="Times New Roman" panose="02020603050405020304" pitchFamily="18" charset="0"/>
              </a:rPr>
              <a:t>922 </a:t>
            </a:r>
            <a:r>
              <a:rPr lang="fr-FR" altLang="zh-TW" sz="3200" dirty="0">
                <a:latin typeface="Times New Roman" panose="02020603050405020304" pitchFamily="18" charset="0"/>
                <a:cs typeface="Times New Roman" panose="02020603050405020304" pitchFamily="18" charset="0"/>
              </a:rPr>
              <a:t>(2018</a:t>
            </a:r>
            <a:r>
              <a:rPr lang="fr-FR" altLang="zh-TW" sz="3200" dirty="0" smtClean="0">
                <a:latin typeface="Times New Roman" panose="02020603050405020304" pitchFamily="18" charset="0"/>
                <a:cs typeface="Times New Roman" panose="02020603050405020304" pitchFamily="18" charset="0"/>
              </a:rPr>
              <a:t>)</a:t>
            </a:r>
            <a:endParaRPr lang="zh-TW"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675</Words>
  <Application>Microsoft Office PowerPoint</Application>
  <PresentationFormat>自訂</PresentationFormat>
  <Paragraphs>48</Paragraphs>
  <Slides>1</Slides>
  <Notes>1</Notes>
  <HiddenSlides>0</HiddenSlides>
  <MMClips>0</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1</vt:i4>
      </vt:variant>
      <vt:variant>
        <vt:lpstr>投影片標題</vt:lpstr>
      </vt:variant>
      <vt:variant>
        <vt:i4>1</vt:i4>
      </vt:variant>
    </vt:vector>
  </HeadingPairs>
  <TitlesOfParts>
    <vt:vector size="7" baseType="lpstr">
      <vt:lpstr>新細明體</vt:lpstr>
      <vt:lpstr>標楷體</vt:lpstr>
      <vt:lpstr>Arial</vt:lpstr>
      <vt:lpstr>Times New Roman</vt:lpstr>
      <vt:lpstr>預設簡報設計</vt:lpstr>
      <vt:lpstr>Graph</vt:lpstr>
      <vt:lpstr>PowerPoint 簡報</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仲準 楊</cp:lastModifiedBy>
  <cp:revision>69</cp:revision>
  <cp:lastPrinted>2014-08-21T16:16:40Z</cp:lastPrinted>
  <dcterms:created xsi:type="dcterms:W3CDTF">2011-09-06T03:08:35Z</dcterms:created>
  <dcterms:modified xsi:type="dcterms:W3CDTF">2018-08-18T12:23:33Z</dcterms:modified>
</cp:coreProperties>
</file>