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2404050" cy="43205400"/>
  <p:notesSz cx="6858000" cy="9144000"/>
  <p:defaultTextStyle>
    <a:defPPr>
      <a:defRPr lang="zh-TW"/>
    </a:defPPr>
    <a:lvl1pPr algn="l" rtl="0" fontAlgn="base">
      <a:spcBef>
        <a:spcPct val="0"/>
      </a:spcBef>
      <a:spcAft>
        <a:spcPct val="0"/>
      </a:spcAft>
      <a:defRPr kumimoji="1" sz="8500"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sz="8500"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sz="8500"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sz="8500"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sz="8500" kern="1200">
        <a:solidFill>
          <a:schemeClr val="tx1"/>
        </a:solidFill>
        <a:latin typeface="Arial" charset="0"/>
        <a:ea typeface="新細明體" pitchFamily="18" charset="-120"/>
        <a:cs typeface="+mn-cs"/>
      </a:defRPr>
    </a:lvl5pPr>
    <a:lvl6pPr marL="2286000" algn="l" defTabSz="914400" rtl="0" eaLnBrk="1" latinLnBrk="0" hangingPunct="1">
      <a:defRPr kumimoji="1" sz="8500" kern="1200">
        <a:solidFill>
          <a:schemeClr val="tx1"/>
        </a:solidFill>
        <a:latin typeface="Arial" charset="0"/>
        <a:ea typeface="新細明體" pitchFamily="18" charset="-120"/>
        <a:cs typeface="+mn-cs"/>
      </a:defRPr>
    </a:lvl6pPr>
    <a:lvl7pPr marL="2743200" algn="l" defTabSz="914400" rtl="0" eaLnBrk="1" latinLnBrk="0" hangingPunct="1">
      <a:defRPr kumimoji="1" sz="8500" kern="1200">
        <a:solidFill>
          <a:schemeClr val="tx1"/>
        </a:solidFill>
        <a:latin typeface="Arial" charset="0"/>
        <a:ea typeface="新細明體" pitchFamily="18" charset="-120"/>
        <a:cs typeface="+mn-cs"/>
      </a:defRPr>
    </a:lvl7pPr>
    <a:lvl8pPr marL="3200400" algn="l" defTabSz="914400" rtl="0" eaLnBrk="1" latinLnBrk="0" hangingPunct="1">
      <a:defRPr kumimoji="1" sz="8500" kern="1200">
        <a:solidFill>
          <a:schemeClr val="tx1"/>
        </a:solidFill>
        <a:latin typeface="Arial" charset="0"/>
        <a:ea typeface="新細明體" pitchFamily="18" charset="-120"/>
        <a:cs typeface="+mn-cs"/>
      </a:defRPr>
    </a:lvl8pPr>
    <a:lvl9pPr marL="3657600" algn="l" defTabSz="914400" rtl="0" eaLnBrk="1" latinLnBrk="0" hangingPunct="1">
      <a:defRPr kumimoji="1" sz="8500"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1" autoAdjust="0"/>
  </p:normalViewPr>
  <p:slideViewPr>
    <p:cSldViewPr>
      <p:cViewPr>
        <p:scale>
          <a:sx n="25" d="100"/>
          <a:sy n="25" d="100"/>
        </p:scale>
        <p:origin x="2244" y="18"/>
      </p:cViewPr>
      <p:guideLst>
        <p:guide orient="horz" pos="13608"/>
        <p:guide pos="10206"/>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a typeface="新細明體" pitchFamily="18" charset="-120"/>
              </a:defRPr>
            </a:lvl1pPr>
          </a:lstStyle>
          <a:p>
            <a:pPr>
              <a:defRPr/>
            </a:pPr>
            <a:endParaRPr lang="en-US" altLang="zh-TW"/>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新細明體" pitchFamily="18" charset="-120"/>
              </a:defRPr>
            </a:lvl1pPr>
          </a:lstStyle>
          <a:p>
            <a:pPr>
              <a:defRPr/>
            </a:pPr>
            <a:endParaRPr lang="en-US" altLang="zh-TW"/>
          </a:p>
        </p:txBody>
      </p:sp>
      <p:sp>
        <p:nvSpPr>
          <p:cNvPr id="3076" name="Rectangle 4"/>
          <p:cNvSpPr>
            <a:spLocks noGrp="1" noRot="1" noChangeAspec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a typeface="新細明體" pitchFamily="18" charset="-120"/>
              </a:defRPr>
            </a:lvl1pPr>
          </a:lstStyle>
          <a:p>
            <a:pPr>
              <a:defRPr/>
            </a:pPr>
            <a:endParaRPr lang="en-US" altLang="zh-TW"/>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a typeface="新細明體" pitchFamily="18" charset="-120"/>
              </a:defRPr>
            </a:lvl1pPr>
          </a:lstStyle>
          <a:p>
            <a:pPr>
              <a:defRPr/>
            </a:pPr>
            <a:fld id="{98A35CA7-49D7-453A-BC82-5AD5E47BE6BC}" type="slidenum">
              <a:rPr lang="en-US" altLang="zh-TW"/>
              <a:pPr>
                <a:defRPr/>
              </a:pPr>
              <a:t>‹#›</a:t>
            </a:fld>
            <a:endParaRPr lang="en-US" altLang="zh-TW"/>
          </a:p>
        </p:txBody>
      </p:sp>
    </p:spTree>
    <p:extLst>
      <p:ext uri="{BB962C8B-B14F-4D97-AF65-F5344CB8AC3E}">
        <p14:creationId xmlns:p14="http://schemas.microsoft.com/office/powerpoint/2010/main" val="794505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Arial" charset="0"/>
                <a:ea typeface="新細明體" pitchFamily="18" charset="-120"/>
              </a:defRPr>
            </a:lvl1pPr>
            <a:lvl2pPr marL="742950" indent="-285750" eaLnBrk="0" hangingPunct="0">
              <a:spcBef>
                <a:spcPct val="30000"/>
              </a:spcBef>
              <a:defRPr kumimoji="1" sz="1200">
                <a:solidFill>
                  <a:schemeClr val="tx1"/>
                </a:solidFill>
                <a:latin typeface="Arial" charset="0"/>
                <a:ea typeface="新細明體" pitchFamily="18" charset="-120"/>
              </a:defRPr>
            </a:lvl2pPr>
            <a:lvl3pPr marL="1143000" indent="-228600" eaLnBrk="0" hangingPunct="0">
              <a:spcBef>
                <a:spcPct val="30000"/>
              </a:spcBef>
              <a:defRPr kumimoji="1" sz="1200">
                <a:solidFill>
                  <a:schemeClr val="tx1"/>
                </a:solidFill>
                <a:latin typeface="Arial" charset="0"/>
                <a:ea typeface="新細明體" pitchFamily="18" charset="-120"/>
              </a:defRPr>
            </a:lvl3pPr>
            <a:lvl4pPr marL="1600200" indent="-228600" eaLnBrk="0" hangingPunct="0">
              <a:spcBef>
                <a:spcPct val="30000"/>
              </a:spcBef>
              <a:defRPr kumimoji="1" sz="1200">
                <a:solidFill>
                  <a:schemeClr val="tx1"/>
                </a:solidFill>
                <a:latin typeface="Arial" charset="0"/>
                <a:ea typeface="新細明體" pitchFamily="18" charset="-120"/>
              </a:defRPr>
            </a:lvl4pPr>
            <a:lvl5pPr marL="2057400" indent="-228600" eaLnBrk="0" hangingPunct="0">
              <a:spcBef>
                <a:spcPct val="30000"/>
              </a:spcBef>
              <a:defRPr kumimoji="1" sz="1200">
                <a:solidFill>
                  <a:schemeClr val="tx1"/>
                </a:solidFill>
                <a:latin typeface="Arial" charset="0"/>
                <a:ea typeface="新細明體" pitchFamily="18"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pitchFamily="18"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pitchFamily="18"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pitchFamily="18"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pitchFamily="18" charset="-120"/>
              </a:defRPr>
            </a:lvl9pPr>
          </a:lstStyle>
          <a:p>
            <a:pPr eaLnBrk="1" hangingPunct="1">
              <a:spcBef>
                <a:spcPct val="0"/>
              </a:spcBef>
            </a:pPr>
            <a:fld id="{99AB953B-A955-43B4-AEC1-F866AB5CE94F}" type="slidenum">
              <a:rPr lang="en-US" altLang="zh-TW" smtClean="0"/>
              <a:pPr eaLnBrk="1" hangingPunct="1">
                <a:spcBef>
                  <a:spcPct val="0"/>
                </a:spcBef>
              </a:pPr>
              <a:t>1</a:t>
            </a:fld>
            <a:endParaRPr lang="en-US" altLang="zh-TW"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zh-TW"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2430463" y="13422313"/>
            <a:ext cx="27543125" cy="9259887"/>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4860925" y="24482425"/>
            <a:ext cx="22682200" cy="110426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F25CDAA4-D55A-49BD-BA81-FBEDA5B6F7C4}" type="slidenum">
              <a:rPr lang="en-US" altLang="zh-TW"/>
              <a:pPr>
                <a:defRPr/>
              </a:pPr>
              <a:t>‹#›</a:t>
            </a:fld>
            <a:endParaRPr lang="en-US" altLang="zh-TW"/>
          </a:p>
        </p:txBody>
      </p:sp>
    </p:spTree>
    <p:extLst>
      <p:ext uri="{BB962C8B-B14F-4D97-AF65-F5344CB8AC3E}">
        <p14:creationId xmlns:p14="http://schemas.microsoft.com/office/powerpoint/2010/main" val="1053865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3B2B129-3D53-416C-8C42-633F2E33497F}" type="slidenum">
              <a:rPr lang="en-US" altLang="zh-TW"/>
              <a:pPr>
                <a:defRPr/>
              </a:pPr>
              <a:t>‹#›</a:t>
            </a:fld>
            <a:endParaRPr lang="en-US" altLang="zh-TW"/>
          </a:p>
        </p:txBody>
      </p:sp>
    </p:spTree>
    <p:extLst>
      <p:ext uri="{BB962C8B-B14F-4D97-AF65-F5344CB8AC3E}">
        <p14:creationId xmlns:p14="http://schemas.microsoft.com/office/powerpoint/2010/main" val="2885587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23493413" y="1730375"/>
            <a:ext cx="7289800" cy="36864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620838" y="1730375"/>
            <a:ext cx="21720175" cy="36864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917084D3-C2C7-4ED2-A494-0E891EFA6CF5}" type="slidenum">
              <a:rPr lang="en-US" altLang="zh-TW"/>
              <a:pPr>
                <a:defRPr/>
              </a:pPr>
              <a:t>‹#›</a:t>
            </a:fld>
            <a:endParaRPr lang="en-US" altLang="zh-TW"/>
          </a:p>
        </p:txBody>
      </p:sp>
    </p:spTree>
    <p:extLst>
      <p:ext uri="{BB962C8B-B14F-4D97-AF65-F5344CB8AC3E}">
        <p14:creationId xmlns:p14="http://schemas.microsoft.com/office/powerpoint/2010/main" val="617627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DA79751-08C1-4D12-99F4-4FD3548B8BB4}" type="slidenum">
              <a:rPr lang="en-US" altLang="zh-TW"/>
              <a:pPr>
                <a:defRPr/>
              </a:pPr>
              <a:t>‹#›</a:t>
            </a:fld>
            <a:endParaRPr lang="en-US" altLang="zh-TW"/>
          </a:p>
        </p:txBody>
      </p:sp>
    </p:spTree>
    <p:extLst>
      <p:ext uri="{BB962C8B-B14F-4D97-AF65-F5344CB8AC3E}">
        <p14:creationId xmlns:p14="http://schemas.microsoft.com/office/powerpoint/2010/main" val="257817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2559050" y="27763788"/>
            <a:ext cx="27544713" cy="8580437"/>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2559050" y="18311813"/>
            <a:ext cx="27544713" cy="94519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8C91496-C72B-480E-800A-1B5189E81AE1}" type="slidenum">
              <a:rPr lang="en-US" altLang="zh-TW"/>
              <a:pPr>
                <a:defRPr/>
              </a:pPr>
              <a:t>‹#›</a:t>
            </a:fld>
            <a:endParaRPr lang="en-US" altLang="zh-TW"/>
          </a:p>
        </p:txBody>
      </p:sp>
    </p:spTree>
    <p:extLst>
      <p:ext uri="{BB962C8B-B14F-4D97-AF65-F5344CB8AC3E}">
        <p14:creationId xmlns:p14="http://schemas.microsoft.com/office/powerpoint/2010/main" val="323359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620838" y="10080625"/>
            <a:ext cx="14504987" cy="2851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16278225" y="10080625"/>
            <a:ext cx="14504988" cy="2851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B8FA45CD-7C04-4039-9ED8-F5AA1E143B0D}" type="slidenum">
              <a:rPr lang="en-US" altLang="zh-TW"/>
              <a:pPr>
                <a:defRPr/>
              </a:pPr>
              <a:t>‹#›</a:t>
            </a:fld>
            <a:endParaRPr lang="en-US" altLang="zh-TW"/>
          </a:p>
        </p:txBody>
      </p:sp>
    </p:spTree>
    <p:extLst>
      <p:ext uri="{BB962C8B-B14F-4D97-AF65-F5344CB8AC3E}">
        <p14:creationId xmlns:p14="http://schemas.microsoft.com/office/powerpoint/2010/main" val="994866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1620838" y="9671050"/>
            <a:ext cx="14316075" cy="40306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1620838" y="13701713"/>
            <a:ext cx="14316075" cy="24893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16460788" y="9671050"/>
            <a:ext cx="14322425" cy="40306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16460788" y="13701713"/>
            <a:ext cx="14322425" cy="24893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C095FBA4-3B68-455D-8ABF-46879D186826}" type="slidenum">
              <a:rPr lang="en-US" altLang="zh-TW"/>
              <a:pPr>
                <a:defRPr/>
              </a:pPr>
              <a:t>‹#›</a:t>
            </a:fld>
            <a:endParaRPr lang="en-US" altLang="zh-TW"/>
          </a:p>
        </p:txBody>
      </p:sp>
    </p:spTree>
    <p:extLst>
      <p:ext uri="{BB962C8B-B14F-4D97-AF65-F5344CB8AC3E}">
        <p14:creationId xmlns:p14="http://schemas.microsoft.com/office/powerpoint/2010/main" val="1119687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EC0FB782-D153-4756-9F3E-166C31429E3C}" type="slidenum">
              <a:rPr lang="en-US" altLang="zh-TW"/>
              <a:pPr>
                <a:defRPr/>
              </a:pPr>
              <a:t>‹#›</a:t>
            </a:fld>
            <a:endParaRPr lang="en-US" altLang="zh-TW"/>
          </a:p>
        </p:txBody>
      </p:sp>
    </p:spTree>
    <p:extLst>
      <p:ext uri="{BB962C8B-B14F-4D97-AF65-F5344CB8AC3E}">
        <p14:creationId xmlns:p14="http://schemas.microsoft.com/office/powerpoint/2010/main" val="1432331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F2CCF7D5-9E55-45A3-A53A-CD00293A0ECA}" type="slidenum">
              <a:rPr lang="en-US" altLang="zh-TW"/>
              <a:pPr>
                <a:defRPr/>
              </a:pPr>
              <a:t>‹#›</a:t>
            </a:fld>
            <a:endParaRPr lang="en-US" altLang="zh-TW"/>
          </a:p>
        </p:txBody>
      </p:sp>
    </p:spTree>
    <p:extLst>
      <p:ext uri="{BB962C8B-B14F-4D97-AF65-F5344CB8AC3E}">
        <p14:creationId xmlns:p14="http://schemas.microsoft.com/office/powerpoint/2010/main" val="2265383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620838" y="1720850"/>
            <a:ext cx="10660062" cy="7319963"/>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12669838" y="1720850"/>
            <a:ext cx="18113375" cy="368744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1620838" y="9040813"/>
            <a:ext cx="10660062" cy="295544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57DDC350-83F7-404C-83E3-F56928B0EACA}" type="slidenum">
              <a:rPr lang="en-US" altLang="zh-TW"/>
              <a:pPr>
                <a:defRPr/>
              </a:pPr>
              <a:t>‹#›</a:t>
            </a:fld>
            <a:endParaRPr lang="en-US" altLang="zh-TW"/>
          </a:p>
        </p:txBody>
      </p:sp>
    </p:spTree>
    <p:extLst>
      <p:ext uri="{BB962C8B-B14F-4D97-AF65-F5344CB8AC3E}">
        <p14:creationId xmlns:p14="http://schemas.microsoft.com/office/powerpoint/2010/main" val="3994441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51588" y="30243463"/>
            <a:ext cx="19442112" cy="3570287"/>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6351588" y="3860800"/>
            <a:ext cx="19442112" cy="259222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6351588" y="33813750"/>
            <a:ext cx="19442112" cy="50704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A799815C-5586-49B7-A305-C9F9E0E894BE}" type="slidenum">
              <a:rPr lang="en-US" altLang="zh-TW"/>
              <a:pPr>
                <a:defRPr/>
              </a:pPr>
              <a:t>‹#›</a:t>
            </a:fld>
            <a:endParaRPr lang="en-US" altLang="zh-TW"/>
          </a:p>
        </p:txBody>
      </p:sp>
    </p:spTree>
    <p:extLst>
      <p:ext uri="{BB962C8B-B14F-4D97-AF65-F5344CB8AC3E}">
        <p14:creationId xmlns:p14="http://schemas.microsoft.com/office/powerpoint/2010/main" val="1350670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20838" y="1730375"/>
            <a:ext cx="29162375" cy="720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2054" tIns="216027" rIns="432054" bIns="216027"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1620838" y="10080625"/>
            <a:ext cx="29162375" cy="2851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2054" tIns="216027" rIns="432054" bIns="216027"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1620838" y="39344600"/>
            <a:ext cx="7559675"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2054" tIns="216027" rIns="432054" bIns="216027" numCol="1" anchor="t" anchorCtr="0" compatLnSpc="1">
            <a:prstTxWarp prst="textNoShape">
              <a:avLst/>
            </a:prstTxWarp>
          </a:bodyPr>
          <a:lstStyle>
            <a:lvl1pPr defTabSz="4321175">
              <a:defRPr sz="6600">
                <a:ea typeface="新細明體" pitchFamily="18"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11071225" y="39344600"/>
            <a:ext cx="10261600"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2054" tIns="216027" rIns="432054" bIns="216027" numCol="1" anchor="t" anchorCtr="0" compatLnSpc="1">
            <a:prstTxWarp prst="textNoShape">
              <a:avLst/>
            </a:prstTxWarp>
          </a:bodyPr>
          <a:lstStyle>
            <a:lvl1pPr algn="ctr" defTabSz="4321175">
              <a:defRPr sz="6600">
                <a:ea typeface="新細明體" pitchFamily="18"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23223538" y="39344600"/>
            <a:ext cx="7559675"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2054" tIns="216027" rIns="432054" bIns="216027" numCol="1" anchor="t" anchorCtr="0" compatLnSpc="1">
            <a:prstTxWarp prst="textNoShape">
              <a:avLst/>
            </a:prstTxWarp>
          </a:bodyPr>
          <a:lstStyle>
            <a:lvl1pPr algn="r" defTabSz="4321175">
              <a:defRPr sz="6600">
                <a:ea typeface="新細明體" pitchFamily="18" charset="-120"/>
              </a:defRPr>
            </a:lvl1pPr>
          </a:lstStyle>
          <a:p>
            <a:pPr>
              <a:defRPr/>
            </a:pPr>
            <a:fld id="{07C25675-CCE3-4653-85A1-3736C18E2CE4}"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1175" rtl="0" eaLnBrk="0" fontAlgn="base" hangingPunct="0">
        <a:spcBef>
          <a:spcPct val="0"/>
        </a:spcBef>
        <a:spcAft>
          <a:spcPct val="0"/>
        </a:spcAft>
        <a:defRPr kumimoji="1" sz="20800">
          <a:solidFill>
            <a:schemeClr val="tx2"/>
          </a:solidFill>
          <a:latin typeface="+mj-lt"/>
          <a:ea typeface="+mj-ea"/>
          <a:cs typeface="+mj-cs"/>
        </a:defRPr>
      </a:lvl1pPr>
      <a:lvl2pPr algn="ctr" defTabSz="4321175" rtl="0" eaLnBrk="0" fontAlgn="base" hangingPunct="0">
        <a:spcBef>
          <a:spcPct val="0"/>
        </a:spcBef>
        <a:spcAft>
          <a:spcPct val="0"/>
        </a:spcAft>
        <a:defRPr kumimoji="1" sz="20800">
          <a:solidFill>
            <a:schemeClr val="tx2"/>
          </a:solidFill>
          <a:latin typeface="Arial" charset="0"/>
          <a:ea typeface="新細明體" pitchFamily="18" charset="-120"/>
        </a:defRPr>
      </a:lvl2pPr>
      <a:lvl3pPr algn="ctr" defTabSz="4321175" rtl="0" eaLnBrk="0" fontAlgn="base" hangingPunct="0">
        <a:spcBef>
          <a:spcPct val="0"/>
        </a:spcBef>
        <a:spcAft>
          <a:spcPct val="0"/>
        </a:spcAft>
        <a:defRPr kumimoji="1" sz="20800">
          <a:solidFill>
            <a:schemeClr val="tx2"/>
          </a:solidFill>
          <a:latin typeface="Arial" charset="0"/>
          <a:ea typeface="新細明體" pitchFamily="18" charset="-120"/>
        </a:defRPr>
      </a:lvl3pPr>
      <a:lvl4pPr algn="ctr" defTabSz="4321175" rtl="0" eaLnBrk="0" fontAlgn="base" hangingPunct="0">
        <a:spcBef>
          <a:spcPct val="0"/>
        </a:spcBef>
        <a:spcAft>
          <a:spcPct val="0"/>
        </a:spcAft>
        <a:defRPr kumimoji="1" sz="20800">
          <a:solidFill>
            <a:schemeClr val="tx2"/>
          </a:solidFill>
          <a:latin typeface="Arial" charset="0"/>
          <a:ea typeface="新細明體" pitchFamily="18" charset="-120"/>
        </a:defRPr>
      </a:lvl4pPr>
      <a:lvl5pPr algn="ctr" defTabSz="4321175" rtl="0" eaLnBrk="0" fontAlgn="base" hangingPunct="0">
        <a:spcBef>
          <a:spcPct val="0"/>
        </a:spcBef>
        <a:spcAft>
          <a:spcPct val="0"/>
        </a:spcAft>
        <a:defRPr kumimoji="1" sz="20800">
          <a:solidFill>
            <a:schemeClr val="tx2"/>
          </a:solidFill>
          <a:latin typeface="Arial" charset="0"/>
          <a:ea typeface="新細明體" pitchFamily="18" charset="-120"/>
        </a:defRPr>
      </a:lvl5pPr>
      <a:lvl6pPr marL="457200" algn="ctr" defTabSz="4321175" rtl="0" fontAlgn="base">
        <a:spcBef>
          <a:spcPct val="0"/>
        </a:spcBef>
        <a:spcAft>
          <a:spcPct val="0"/>
        </a:spcAft>
        <a:defRPr kumimoji="1" sz="20800">
          <a:solidFill>
            <a:schemeClr val="tx2"/>
          </a:solidFill>
          <a:latin typeface="Arial" charset="0"/>
          <a:ea typeface="新細明體" pitchFamily="18" charset="-120"/>
        </a:defRPr>
      </a:lvl6pPr>
      <a:lvl7pPr marL="914400" algn="ctr" defTabSz="4321175" rtl="0" fontAlgn="base">
        <a:spcBef>
          <a:spcPct val="0"/>
        </a:spcBef>
        <a:spcAft>
          <a:spcPct val="0"/>
        </a:spcAft>
        <a:defRPr kumimoji="1" sz="20800">
          <a:solidFill>
            <a:schemeClr val="tx2"/>
          </a:solidFill>
          <a:latin typeface="Arial" charset="0"/>
          <a:ea typeface="新細明體" pitchFamily="18" charset="-120"/>
        </a:defRPr>
      </a:lvl7pPr>
      <a:lvl8pPr marL="1371600" algn="ctr" defTabSz="4321175" rtl="0" fontAlgn="base">
        <a:spcBef>
          <a:spcPct val="0"/>
        </a:spcBef>
        <a:spcAft>
          <a:spcPct val="0"/>
        </a:spcAft>
        <a:defRPr kumimoji="1" sz="20800">
          <a:solidFill>
            <a:schemeClr val="tx2"/>
          </a:solidFill>
          <a:latin typeface="Arial" charset="0"/>
          <a:ea typeface="新細明體" pitchFamily="18" charset="-120"/>
        </a:defRPr>
      </a:lvl8pPr>
      <a:lvl9pPr marL="1828800" algn="ctr" defTabSz="4321175" rtl="0" fontAlgn="base">
        <a:spcBef>
          <a:spcPct val="0"/>
        </a:spcBef>
        <a:spcAft>
          <a:spcPct val="0"/>
        </a:spcAft>
        <a:defRPr kumimoji="1" sz="20800">
          <a:solidFill>
            <a:schemeClr val="tx2"/>
          </a:solidFill>
          <a:latin typeface="Arial" charset="0"/>
          <a:ea typeface="新細明體" pitchFamily="18" charset="-120"/>
        </a:defRPr>
      </a:lvl9pPr>
    </p:titleStyle>
    <p:bodyStyle>
      <a:lvl1pPr marL="1620838" indent="-1620838" algn="l" defTabSz="4321175" rtl="0" eaLnBrk="0" fontAlgn="base" hangingPunct="0">
        <a:spcBef>
          <a:spcPct val="20000"/>
        </a:spcBef>
        <a:spcAft>
          <a:spcPct val="0"/>
        </a:spcAft>
        <a:buChar char="•"/>
        <a:defRPr kumimoji="1" sz="15100">
          <a:solidFill>
            <a:schemeClr val="tx1"/>
          </a:solidFill>
          <a:latin typeface="+mn-lt"/>
          <a:ea typeface="+mn-ea"/>
          <a:cs typeface="+mn-cs"/>
        </a:defRPr>
      </a:lvl1pPr>
      <a:lvl2pPr marL="3509963" indent="-1349375" algn="l" defTabSz="4321175" rtl="0" eaLnBrk="0" fontAlgn="base" hangingPunct="0">
        <a:spcBef>
          <a:spcPct val="20000"/>
        </a:spcBef>
        <a:spcAft>
          <a:spcPct val="0"/>
        </a:spcAft>
        <a:buChar char="–"/>
        <a:defRPr kumimoji="1" sz="13200">
          <a:solidFill>
            <a:schemeClr val="tx1"/>
          </a:solidFill>
          <a:latin typeface="+mn-lt"/>
          <a:ea typeface="+mn-ea"/>
        </a:defRPr>
      </a:lvl2pPr>
      <a:lvl3pPr marL="5400675" indent="-1079500" algn="l" defTabSz="4321175" rtl="0" eaLnBrk="0" fontAlgn="base" hangingPunct="0">
        <a:spcBef>
          <a:spcPct val="20000"/>
        </a:spcBef>
        <a:spcAft>
          <a:spcPct val="0"/>
        </a:spcAft>
        <a:buChar char="•"/>
        <a:defRPr kumimoji="1" sz="11300">
          <a:solidFill>
            <a:schemeClr val="tx1"/>
          </a:solidFill>
          <a:latin typeface="+mn-lt"/>
          <a:ea typeface="+mn-ea"/>
        </a:defRPr>
      </a:lvl3pPr>
      <a:lvl4pPr marL="7561263" indent="-1081088" algn="l" defTabSz="4321175" rtl="0" eaLnBrk="0" fontAlgn="base" hangingPunct="0">
        <a:spcBef>
          <a:spcPct val="20000"/>
        </a:spcBef>
        <a:spcAft>
          <a:spcPct val="0"/>
        </a:spcAft>
        <a:buChar char="–"/>
        <a:defRPr kumimoji="1" sz="9500">
          <a:solidFill>
            <a:schemeClr val="tx1"/>
          </a:solidFill>
          <a:latin typeface="+mn-lt"/>
          <a:ea typeface="+mn-ea"/>
        </a:defRPr>
      </a:lvl4pPr>
      <a:lvl5pPr marL="9721850" indent="-1081088" algn="l" defTabSz="4321175" rtl="0" eaLnBrk="0" fontAlgn="base" hangingPunct="0">
        <a:spcBef>
          <a:spcPct val="20000"/>
        </a:spcBef>
        <a:spcAft>
          <a:spcPct val="0"/>
        </a:spcAft>
        <a:buChar char="»"/>
        <a:defRPr kumimoji="1" sz="9500">
          <a:solidFill>
            <a:schemeClr val="tx1"/>
          </a:solidFill>
          <a:latin typeface="+mn-lt"/>
          <a:ea typeface="+mn-ea"/>
        </a:defRPr>
      </a:lvl5pPr>
      <a:lvl6pPr marL="10179050" indent="-1081088" algn="l" defTabSz="4321175" rtl="0" fontAlgn="base">
        <a:spcBef>
          <a:spcPct val="20000"/>
        </a:spcBef>
        <a:spcAft>
          <a:spcPct val="0"/>
        </a:spcAft>
        <a:buChar char="»"/>
        <a:defRPr kumimoji="1" sz="9500">
          <a:solidFill>
            <a:schemeClr val="tx1"/>
          </a:solidFill>
          <a:latin typeface="+mn-lt"/>
          <a:ea typeface="+mn-ea"/>
        </a:defRPr>
      </a:lvl6pPr>
      <a:lvl7pPr marL="10636250" indent="-1081088" algn="l" defTabSz="4321175" rtl="0" fontAlgn="base">
        <a:spcBef>
          <a:spcPct val="20000"/>
        </a:spcBef>
        <a:spcAft>
          <a:spcPct val="0"/>
        </a:spcAft>
        <a:buChar char="»"/>
        <a:defRPr kumimoji="1" sz="9500">
          <a:solidFill>
            <a:schemeClr val="tx1"/>
          </a:solidFill>
          <a:latin typeface="+mn-lt"/>
          <a:ea typeface="+mn-ea"/>
        </a:defRPr>
      </a:lvl7pPr>
      <a:lvl8pPr marL="11093450" indent="-1081088" algn="l" defTabSz="4321175" rtl="0" fontAlgn="base">
        <a:spcBef>
          <a:spcPct val="20000"/>
        </a:spcBef>
        <a:spcAft>
          <a:spcPct val="0"/>
        </a:spcAft>
        <a:buChar char="»"/>
        <a:defRPr kumimoji="1" sz="9500">
          <a:solidFill>
            <a:schemeClr val="tx1"/>
          </a:solidFill>
          <a:latin typeface="+mn-lt"/>
          <a:ea typeface="+mn-ea"/>
        </a:defRPr>
      </a:lvl8pPr>
      <a:lvl9pPr marL="11550650" indent="-1081088" algn="l" defTabSz="4321175" rtl="0" fontAlgn="base">
        <a:spcBef>
          <a:spcPct val="20000"/>
        </a:spcBef>
        <a:spcAft>
          <a:spcPct val="0"/>
        </a:spcAft>
        <a:buChar char="»"/>
        <a:defRPr kumimoji="1" sz="95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zh-TW" altLang="zh-TW" dirty="0" smtClean="0"/>
          </a:p>
        </p:txBody>
      </p:sp>
      <p:sp>
        <p:nvSpPr>
          <p:cNvPr id="2051" name="Rectangle 3"/>
          <p:cNvSpPr>
            <a:spLocks noGrp="1" noChangeArrowheads="1"/>
          </p:cNvSpPr>
          <p:nvPr>
            <p:ph type="body" idx="1"/>
          </p:nvPr>
        </p:nvSpPr>
        <p:spPr/>
        <p:txBody>
          <a:bodyPr/>
          <a:lstStyle/>
          <a:p>
            <a:pPr eaLnBrk="1" hangingPunct="1"/>
            <a:endParaRPr lang="zh-TW" altLang="zh-TW" smtClean="0"/>
          </a:p>
        </p:txBody>
      </p:sp>
      <p:pic>
        <p:nvPicPr>
          <p:cNvPr id="2052" name="Picture 4" descr="發明展底圖海報"/>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34" y="3175"/>
            <a:ext cx="32579284" cy="432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文字方塊 49"/>
          <p:cNvSpPr txBox="1">
            <a:spLocks noChangeArrowheads="1"/>
          </p:cNvSpPr>
          <p:nvPr/>
        </p:nvSpPr>
        <p:spPr bwMode="auto">
          <a:xfrm>
            <a:off x="3353478" y="41937425"/>
            <a:ext cx="246253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15100">
                <a:solidFill>
                  <a:schemeClr val="tx1"/>
                </a:solidFill>
                <a:latin typeface="Arial" charset="0"/>
                <a:ea typeface="新細明體" pitchFamily="18" charset="-120"/>
              </a:defRPr>
            </a:lvl1pPr>
            <a:lvl2pPr marL="742950" indent="-285750" eaLnBrk="0" hangingPunct="0">
              <a:spcBef>
                <a:spcPct val="20000"/>
              </a:spcBef>
              <a:buChar char="–"/>
              <a:defRPr kumimoji="1" sz="13200">
                <a:solidFill>
                  <a:schemeClr val="tx1"/>
                </a:solidFill>
                <a:latin typeface="Arial" charset="0"/>
                <a:ea typeface="新細明體" pitchFamily="18" charset="-120"/>
              </a:defRPr>
            </a:lvl2pPr>
            <a:lvl3pPr marL="1143000" indent="-228600" eaLnBrk="0" hangingPunct="0">
              <a:spcBef>
                <a:spcPct val="20000"/>
              </a:spcBef>
              <a:buChar char="•"/>
              <a:defRPr kumimoji="1" sz="11300">
                <a:solidFill>
                  <a:schemeClr val="tx1"/>
                </a:solidFill>
                <a:latin typeface="Arial" charset="0"/>
                <a:ea typeface="新細明體" pitchFamily="18" charset="-120"/>
              </a:defRPr>
            </a:lvl3pPr>
            <a:lvl4pPr marL="1600200" indent="-228600" eaLnBrk="0" hangingPunct="0">
              <a:spcBef>
                <a:spcPct val="20000"/>
              </a:spcBef>
              <a:buChar char="–"/>
              <a:defRPr kumimoji="1" sz="9500">
                <a:solidFill>
                  <a:schemeClr val="tx1"/>
                </a:solidFill>
                <a:latin typeface="Arial" charset="0"/>
                <a:ea typeface="新細明體" pitchFamily="18" charset="-120"/>
              </a:defRPr>
            </a:lvl4pPr>
            <a:lvl5pPr marL="2057400" indent="-228600" eaLnBrk="0" hangingPunct="0">
              <a:spcBef>
                <a:spcPct val="20000"/>
              </a:spcBef>
              <a:buChar char="»"/>
              <a:defRPr kumimoji="1" sz="95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95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95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95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9500">
                <a:solidFill>
                  <a:schemeClr val="tx1"/>
                </a:solidFill>
                <a:latin typeface="Arial" charset="0"/>
                <a:ea typeface="新細明體" pitchFamily="18" charset="-120"/>
              </a:defRPr>
            </a:lvl9pPr>
          </a:lstStyle>
          <a:p>
            <a:pPr eaLnBrk="1" hangingPunct="1">
              <a:spcBef>
                <a:spcPct val="0"/>
              </a:spcBef>
              <a:buFontTx/>
              <a:buNone/>
            </a:pPr>
            <a:r>
              <a:rPr lang="zh-TW" altLang="en-US" sz="6000" dirty="0">
                <a:solidFill>
                  <a:schemeClr val="bg1"/>
                </a:solidFill>
                <a:latin typeface="Times New Roman" pitchFamily="18" charset="0"/>
                <a:ea typeface="標楷體" pitchFamily="65" charset="-120"/>
                <a:cs typeface="Times New Roman" pitchFamily="18" charset="0"/>
              </a:rPr>
              <a:t>中原大學產學經營暨專利技轉中心 </a:t>
            </a:r>
            <a:r>
              <a:rPr lang="en-US" altLang="zh-TW" sz="6000" dirty="0">
                <a:solidFill>
                  <a:schemeClr val="bg1"/>
                </a:solidFill>
                <a:latin typeface="Times New Roman" pitchFamily="18" charset="0"/>
                <a:ea typeface="標楷體" pitchFamily="65" charset="-120"/>
                <a:cs typeface="Times New Roman" pitchFamily="18" charset="0"/>
              </a:rPr>
              <a:t>TEL</a:t>
            </a:r>
            <a:r>
              <a:rPr lang="zh-TW" altLang="en-US" sz="6000" dirty="0">
                <a:solidFill>
                  <a:schemeClr val="bg1"/>
                </a:solidFill>
                <a:latin typeface="Times New Roman" pitchFamily="18" charset="0"/>
                <a:ea typeface="標楷體" pitchFamily="65" charset="-120"/>
                <a:cs typeface="Times New Roman" pitchFamily="18" charset="0"/>
              </a:rPr>
              <a:t>：</a:t>
            </a:r>
            <a:r>
              <a:rPr lang="en-US" altLang="zh-TW" sz="6000" dirty="0" smtClean="0">
                <a:solidFill>
                  <a:schemeClr val="bg1"/>
                </a:solidFill>
                <a:latin typeface="Times New Roman" pitchFamily="18" charset="0"/>
                <a:ea typeface="標楷體" pitchFamily="65" charset="-120"/>
                <a:cs typeface="Times New Roman" pitchFamily="18" charset="0"/>
              </a:rPr>
              <a:t>03-2651831~4 </a:t>
            </a:r>
            <a:r>
              <a:rPr lang="en-US" altLang="zh-TW" sz="6000" dirty="0">
                <a:solidFill>
                  <a:schemeClr val="bg1"/>
                </a:solidFill>
                <a:latin typeface="Times New Roman" pitchFamily="18" charset="0"/>
                <a:ea typeface="標楷體" pitchFamily="65" charset="-120"/>
                <a:cs typeface="Times New Roman" pitchFamily="18" charset="0"/>
              </a:rPr>
              <a:t>FAX</a:t>
            </a:r>
            <a:r>
              <a:rPr lang="zh-TW" altLang="en-US" sz="6000" dirty="0" smtClean="0">
                <a:solidFill>
                  <a:schemeClr val="bg1"/>
                </a:solidFill>
                <a:latin typeface="Times New Roman" pitchFamily="18" charset="0"/>
                <a:ea typeface="標楷體" pitchFamily="65" charset="-120"/>
                <a:cs typeface="Times New Roman" pitchFamily="18" charset="0"/>
              </a:rPr>
              <a:t>：</a:t>
            </a:r>
            <a:r>
              <a:rPr lang="en-US" altLang="zh-TW" sz="6000" dirty="0" smtClean="0">
                <a:solidFill>
                  <a:schemeClr val="bg1"/>
                </a:solidFill>
                <a:latin typeface="Times New Roman" pitchFamily="18" charset="0"/>
                <a:ea typeface="標楷體" pitchFamily="65" charset="-120"/>
                <a:cs typeface="Times New Roman" pitchFamily="18" charset="0"/>
              </a:rPr>
              <a:t>03-2651809</a:t>
            </a:r>
            <a:endParaRPr lang="en-US" altLang="zh-TW" sz="6000" dirty="0">
              <a:solidFill>
                <a:schemeClr val="bg1"/>
              </a:solidFill>
              <a:latin typeface="Times New Roman" pitchFamily="18" charset="0"/>
              <a:ea typeface="標楷體" pitchFamily="65" charset="-120"/>
              <a:cs typeface="Times New Roman" pitchFamily="18" charset="0"/>
            </a:endParaRPr>
          </a:p>
        </p:txBody>
      </p:sp>
      <p:sp>
        <p:nvSpPr>
          <p:cNvPr id="2" name="文字方塊 1"/>
          <p:cNvSpPr txBox="1"/>
          <p:nvPr/>
        </p:nvSpPr>
        <p:spPr>
          <a:xfrm>
            <a:off x="5480790" y="2073531"/>
            <a:ext cx="26726098" cy="1323439"/>
          </a:xfrm>
          <a:prstGeom prst="rect">
            <a:avLst/>
          </a:prstGeom>
          <a:noFill/>
        </p:spPr>
        <p:txBody>
          <a:bodyPr wrap="none" rtlCol="0">
            <a:spAutoFit/>
          </a:bodyPr>
          <a:lstStyle/>
          <a:p>
            <a:pPr algn="ctr"/>
            <a:r>
              <a:rPr lang="ve-ZA" altLang="zh-TW" sz="4000" b="1" dirty="0" smtClean="0">
                <a:solidFill>
                  <a:schemeClr val="bg1"/>
                </a:solidFill>
              </a:rPr>
              <a:t>AUTO-SELECTION TYPE </a:t>
            </a:r>
            <a:r>
              <a:rPr lang="ve-ZA" altLang="zh-TW" sz="4000" b="1" dirty="0">
                <a:solidFill>
                  <a:schemeClr val="bg1"/>
                </a:solidFill>
              </a:rPr>
              <a:t>SYSTEM FOR CONTROLLING BACKLIGHT MODULE AND METHOD FOR </a:t>
            </a:r>
            <a:r>
              <a:rPr lang="ve-ZA" altLang="zh-TW" sz="4000" b="1" dirty="0" smtClean="0">
                <a:solidFill>
                  <a:schemeClr val="bg1"/>
                </a:solidFill>
              </a:rPr>
              <a:t>THE SAME</a:t>
            </a:r>
          </a:p>
          <a:p>
            <a:pPr algn="ctr"/>
            <a:r>
              <a:rPr lang="zh-TW" altLang="en-US" sz="4000" b="1" dirty="0" smtClean="0">
                <a:solidFill>
                  <a:schemeClr val="bg1"/>
                </a:solidFill>
                <a:latin typeface="標楷體" panose="03000509000000000000" pitchFamily="65" charset="-120"/>
                <a:ea typeface="標楷體" panose="03000509000000000000" pitchFamily="65" charset="-120"/>
              </a:rPr>
              <a:t>自</a:t>
            </a:r>
            <a:r>
              <a:rPr lang="zh-TW" altLang="zh-TW" sz="4000" b="1" dirty="0" smtClean="0">
                <a:solidFill>
                  <a:schemeClr val="bg1"/>
                </a:solidFill>
                <a:latin typeface="標楷體" panose="03000509000000000000" pitchFamily="65" charset="-120"/>
                <a:ea typeface="標楷體" panose="03000509000000000000" pitchFamily="65" charset="-120"/>
              </a:rPr>
              <a:t>動</a:t>
            </a:r>
            <a:r>
              <a:rPr lang="zh-TW" altLang="zh-TW" sz="4000" b="1" dirty="0">
                <a:solidFill>
                  <a:schemeClr val="bg1"/>
                </a:solidFill>
                <a:latin typeface="標楷體" panose="03000509000000000000" pitchFamily="65" charset="-120"/>
                <a:ea typeface="標楷體" panose="03000509000000000000" pitchFamily="65" charset="-120"/>
              </a:rPr>
              <a:t>選擇式背光控制系統及其方法</a:t>
            </a:r>
            <a:endParaRPr lang="zh-TW" altLang="en-US" sz="4000" b="1" dirty="0">
              <a:solidFill>
                <a:schemeClr val="bg1"/>
              </a:solidFill>
              <a:latin typeface="標楷體" panose="03000509000000000000" pitchFamily="65" charset="-120"/>
              <a:ea typeface="標楷體" panose="03000509000000000000" pitchFamily="65" charset="-120"/>
            </a:endParaRPr>
          </a:p>
        </p:txBody>
      </p:sp>
      <p:sp>
        <p:nvSpPr>
          <p:cNvPr id="5" name="文字方塊 4"/>
          <p:cNvSpPr txBox="1"/>
          <p:nvPr/>
        </p:nvSpPr>
        <p:spPr>
          <a:xfrm>
            <a:off x="24554953" y="3581032"/>
            <a:ext cx="7366119" cy="1323439"/>
          </a:xfrm>
          <a:prstGeom prst="rect">
            <a:avLst/>
          </a:prstGeom>
          <a:noFill/>
        </p:spPr>
        <p:txBody>
          <a:bodyPr wrap="none" rtlCol="0">
            <a:spAutoFit/>
          </a:bodyPr>
          <a:lstStyle/>
          <a:p>
            <a:pPr algn="ctr"/>
            <a:r>
              <a:rPr lang="zh-TW" altLang="en-US" sz="4000" b="1" dirty="0" smtClean="0">
                <a:solidFill>
                  <a:schemeClr val="bg1"/>
                </a:solidFill>
                <a:latin typeface="標楷體" panose="03000509000000000000" pitchFamily="65" charset="-120"/>
                <a:ea typeface="標楷體" panose="03000509000000000000" pitchFamily="65" charset="-120"/>
              </a:rPr>
              <a:t>專利證書號</a:t>
            </a:r>
            <a:r>
              <a:rPr lang="en-US" altLang="zh-TW" sz="4000" b="1" dirty="0" smtClean="0">
                <a:solidFill>
                  <a:schemeClr val="bg1"/>
                </a:solidFill>
                <a:latin typeface="標楷體" panose="03000509000000000000" pitchFamily="65" charset="-120"/>
                <a:ea typeface="標楷體" panose="03000509000000000000" pitchFamily="65" charset="-120"/>
              </a:rPr>
              <a:t>(</a:t>
            </a:r>
            <a:r>
              <a:rPr lang="zh-TW" altLang="en-US" sz="4000" b="1" dirty="0" smtClean="0">
                <a:solidFill>
                  <a:schemeClr val="bg1"/>
                </a:solidFill>
                <a:latin typeface="標楷體" panose="03000509000000000000" pitchFamily="65" charset="-120"/>
                <a:ea typeface="標楷體" panose="03000509000000000000" pitchFamily="65" charset="-120"/>
              </a:rPr>
              <a:t>申請案號</a:t>
            </a:r>
            <a:r>
              <a:rPr lang="en-US" altLang="zh-TW" sz="4000" b="1" dirty="0" smtClean="0">
                <a:solidFill>
                  <a:schemeClr val="bg1"/>
                </a:solidFill>
                <a:latin typeface="標楷體" panose="03000509000000000000" pitchFamily="65" charset="-120"/>
                <a:ea typeface="標楷體" panose="03000509000000000000" pitchFamily="65" charset="-120"/>
              </a:rPr>
              <a:t>):</a:t>
            </a:r>
            <a:r>
              <a:rPr lang="ve-ZA" altLang="zh-TW" sz="4000" dirty="0" smtClean="0">
                <a:solidFill>
                  <a:schemeClr val="bg1"/>
                </a:solidFill>
                <a:latin typeface="標楷體" panose="03000509000000000000" pitchFamily="65" charset="-120"/>
                <a:ea typeface="標楷體" panose="03000509000000000000" pitchFamily="65" charset="-120"/>
              </a:rPr>
              <a:t>I608463</a:t>
            </a:r>
          </a:p>
          <a:p>
            <a:pPr algn="ctr"/>
            <a:r>
              <a:rPr lang="zh-TW" altLang="en-US" sz="4000" b="1" dirty="0" smtClean="0">
                <a:solidFill>
                  <a:schemeClr val="bg1"/>
                </a:solidFill>
                <a:latin typeface="標楷體" panose="03000509000000000000" pitchFamily="65" charset="-120"/>
                <a:ea typeface="標楷體" panose="03000509000000000000" pitchFamily="65" charset="-120"/>
              </a:rPr>
              <a:t>專利國別</a:t>
            </a:r>
            <a:r>
              <a:rPr lang="en-US" altLang="zh-TW" sz="4000" b="1" dirty="0" smtClean="0">
                <a:solidFill>
                  <a:schemeClr val="bg1"/>
                </a:solidFill>
                <a:latin typeface="標楷體" panose="03000509000000000000" pitchFamily="65" charset="-120"/>
                <a:ea typeface="標楷體" panose="03000509000000000000" pitchFamily="65" charset="-120"/>
              </a:rPr>
              <a:t>:</a:t>
            </a:r>
            <a:r>
              <a:rPr lang="zh-TW" altLang="en-US" sz="4000" b="1" dirty="0" smtClean="0">
                <a:solidFill>
                  <a:schemeClr val="bg1"/>
                </a:solidFill>
                <a:latin typeface="標楷體" panose="03000509000000000000" pitchFamily="65" charset="-120"/>
                <a:ea typeface="標楷體" panose="03000509000000000000" pitchFamily="65" charset="-120"/>
              </a:rPr>
              <a:t>中華民國</a:t>
            </a:r>
            <a:endParaRPr lang="zh-TW" altLang="en-US" sz="4000" b="1" dirty="0">
              <a:solidFill>
                <a:schemeClr val="bg1"/>
              </a:solidFill>
              <a:latin typeface="標楷體" panose="03000509000000000000" pitchFamily="65" charset="-120"/>
              <a:ea typeface="標楷體" panose="03000509000000000000" pitchFamily="65" charset="-120"/>
            </a:endParaRPr>
          </a:p>
        </p:txBody>
      </p:sp>
      <p:sp>
        <p:nvSpPr>
          <p:cNvPr id="12" name="文字方塊 11"/>
          <p:cNvSpPr txBox="1"/>
          <p:nvPr/>
        </p:nvSpPr>
        <p:spPr>
          <a:xfrm>
            <a:off x="14391339" y="3751598"/>
            <a:ext cx="8905002" cy="707886"/>
          </a:xfrm>
          <a:prstGeom prst="rect">
            <a:avLst/>
          </a:prstGeom>
          <a:noFill/>
        </p:spPr>
        <p:txBody>
          <a:bodyPr wrap="none" rtlCol="0">
            <a:spAutoFit/>
          </a:bodyPr>
          <a:lstStyle/>
          <a:p>
            <a:pPr algn="ctr"/>
            <a:r>
              <a:rPr lang="zh-TW" altLang="en-US" sz="4000" b="1" dirty="0" smtClean="0">
                <a:solidFill>
                  <a:schemeClr val="bg1"/>
                </a:solidFill>
                <a:latin typeface="標楷體" panose="03000509000000000000" pitchFamily="65" charset="-120"/>
                <a:ea typeface="標楷體" panose="03000509000000000000" pitchFamily="65" charset="-120"/>
              </a:rPr>
              <a:t>專利作者</a:t>
            </a:r>
            <a:r>
              <a:rPr lang="en-US" altLang="zh-TW" sz="4000" b="1" dirty="0" smtClean="0">
                <a:solidFill>
                  <a:schemeClr val="bg1"/>
                </a:solidFill>
                <a:latin typeface="標楷體" panose="03000509000000000000" pitchFamily="65" charset="-120"/>
                <a:ea typeface="標楷體" panose="03000509000000000000" pitchFamily="65" charset="-120"/>
              </a:rPr>
              <a:t>:</a:t>
            </a:r>
            <a:r>
              <a:rPr lang="zh-TW" altLang="en-US" sz="4000" b="1" dirty="0" smtClean="0">
                <a:solidFill>
                  <a:schemeClr val="bg1"/>
                </a:solidFill>
                <a:latin typeface="標楷體" panose="03000509000000000000" pitchFamily="65" charset="-120"/>
                <a:ea typeface="標楷體" panose="03000509000000000000" pitchFamily="65" charset="-120"/>
              </a:rPr>
              <a:t>陳世綸 </a:t>
            </a:r>
            <a:r>
              <a:rPr lang="zh-TW" altLang="zh-TW" sz="4000" b="1" dirty="0" smtClean="0">
                <a:solidFill>
                  <a:schemeClr val="bg1"/>
                </a:solidFill>
                <a:latin typeface="標楷體" panose="03000509000000000000" pitchFamily="65" charset="-120"/>
                <a:ea typeface="標楷體" panose="03000509000000000000" pitchFamily="65" charset="-120"/>
              </a:rPr>
              <a:t>林鼎然</a:t>
            </a:r>
            <a:r>
              <a:rPr lang="zh-TW" altLang="en-US" sz="4000" b="1" dirty="0">
                <a:solidFill>
                  <a:schemeClr val="bg1"/>
                </a:solidFill>
                <a:latin typeface="標楷體" panose="03000509000000000000" pitchFamily="65" charset="-120"/>
                <a:ea typeface="標楷體" panose="03000509000000000000" pitchFamily="65" charset="-120"/>
              </a:rPr>
              <a:t> </a:t>
            </a:r>
            <a:r>
              <a:rPr lang="zh-TW" altLang="zh-TW" sz="4000" b="1" dirty="0" smtClean="0">
                <a:solidFill>
                  <a:schemeClr val="bg1"/>
                </a:solidFill>
                <a:latin typeface="標楷體" panose="03000509000000000000" pitchFamily="65" charset="-120"/>
                <a:ea typeface="標楷體" panose="03000509000000000000" pitchFamily="65" charset="-120"/>
              </a:rPr>
              <a:t>董</a:t>
            </a:r>
            <a:r>
              <a:rPr lang="zh-TW" altLang="zh-TW" sz="4000" b="1" dirty="0">
                <a:solidFill>
                  <a:schemeClr val="bg1"/>
                </a:solidFill>
                <a:latin typeface="標楷體" panose="03000509000000000000" pitchFamily="65" charset="-120"/>
                <a:ea typeface="標楷體" panose="03000509000000000000" pitchFamily="65" charset="-120"/>
              </a:rPr>
              <a:t>昆</a:t>
            </a:r>
            <a:r>
              <a:rPr lang="zh-TW" altLang="zh-TW" sz="4000" b="1" dirty="0" smtClean="0">
                <a:solidFill>
                  <a:schemeClr val="bg1"/>
                </a:solidFill>
                <a:latin typeface="標楷體" panose="03000509000000000000" pitchFamily="65" charset="-120"/>
                <a:ea typeface="標楷體" panose="03000509000000000000" pitchFamily="65" charset="-120"/>
              </a:rPr>
              <a:t>憲</a:t>
            </a:r>
            <a:r>
              <a:rPr lang="zh-TW" altLang="en-US" sz="4000" b="1" dirty="0" smtClean="0">
                <a:solidFill>
                  <a:schemeClr val="bg1"/>
                </a:solidFill>
                <a:latin typeface="標楷體" panose="03000509000000000000" pitchFamily="65" charset="-120"/>
                <a:ea typeface="標楷體" panose="03000509000000000000" pitchFamily="65" charset="-120"/>
              </a:rPr>
              <a:t> </a:t>
            </a:r>
            <a:r>
              <a:rPr lang="zh-TW" altLang="zh-TW" sz="4000" b="1" dirty="0" smtClean="0">
                <a:solidFill>
                  <a:schemeClr val="bg1"/>
                </a:solidFill>
                <a:latin typeface="標楷體" panose="03000509000000000000" pitchFamily="65" charset="-120"/>
                <a:ea typeface="標楷體" panose="03000509000000000000" pitchFamily="65" charset="-120"/>
              </a:rPr>
              <a:t>陳</a:t>
            </a:r>
            <a:r>
              <a:rPr lang="zh-TW" altLang="zh-TW" sz="4000" b="1" dirty="0">
                <a:solidFill>
                  <a:schemeClr val="bg1"/>
                </a:solidFill>
                <a:latin typeface="標楷體" panose="03000509000000000000" pitchFamily="65" charset="-120"/>
                <a:ea typeface="標楷體" panose="03000509000000000000" pitchFamily="65" charset="-120"/>
              </a:rPr>
              <a:t>瀅</a:t>
            </a:r>
            <a:endParaRPr lang="zh-TW" altLang="en-US" sz="4000" b="1" dirty="0">
              <a:solidFill>
                <a:schemeClr val="bg1"/>
              </a:solidFill>
              <a:latin typeface="標楷體" panose="03000509000000000000" pitchFamily="65" charset="-120"/>
              <a:ea typeface="標楷體" panose="03000509000000000000" pitchFamily="65" charset="-120"/>
            </a:endParaRPr>
          </a:p>
        </p:txBody>
      </p:sp>
      <p:sp>
        <p:nvSpPr>
          <p:cNvPr id="14" name="文字方塊 13"/>
          <p:cNvSpPr txBox="1"/>
          <p:nvPr/>
        </p:nvSpPr>
        <p:spPr>
          <a:xfrm>
            <a:off x="1911503" y="6295811"/>
            <a:ext cx="11502839" cy="7909858"/>
          </a:xfrm>
          <a:prstGeom prst="rect">
            <a:avLst/>
          </a:prstGeom>
          <a:noFill/>
        </p:spPr>
        <p:txBody>
          <a:bodyPr wrap="square" rtlCol="0">
            <a:spAutoFit/>
          </a:bodyPr>
          <a:lstStyle/>
          <a:p>
            <a:r>
              <a:rPr lang="zh-TW" altLang="zh-TW" sz="4000" b="1" dirty="0">
                <a:latin typeface="標楷體" panose="03000509000000000000" pitchFamily="65" charset="-120"/>
                <a:ea typeface="標楷體" panose="03000509000000000000" pitchFamily="65" charset="-120"/>
              </a:rPr>
              <a:t>參展</a:t>
            </a:r>
            <a:r>
              <a:rPr lang="zh-TW" altLang="zh-TW" sz="4000" b="1" dirty="0" smtClean="0">
                <a:latin typeface="標楷體" panose="03000509000000000000" pitchFamily="65" charset="-120"/>
                <a:ea typeface="標楷體" panose="03000509000000000000" pitchFamily="65" charset="-120"/>
              </a:rPr>
              <a:t>品簡介：</a:t>
            </a:r>
            <a:endParaRPr lang="en-US" altLang="zh-TW" sz="4000" b="1" dirty="0" smtClean="0">
              <a:latin typeface="標楷體" panose="03000509000000000000" pitchFamily="65" charset="-120"/>
              <a:ea typeface="標楷體" panose="03000509000000000000" pitchFamily="65" charset="-120"/>
            </a:endParaRPr>
          </a:p>
          <a:p>
            <a:endParaRPr lang="zh-TW" altLang="zh-TW" sz="3600" dirty="0">
              <a:latin typeface="標楷體" panose="03000509000000000000" pitchFamily="65" charset="-120"/>
              <a:ea typeface="標楷體" panose="03000509000000000000" pitchFamily="65" charset="-120"/>
            </a:endParaRPr>
          </a:p>
          <a:p>
            <a:r>
              <a:rPr lang="ve-ZA" altLang="zh-TW" sz="3600" dirty="0">
                <a:latin typeface="標楷體" panose="03000509000000000000" pitchFamily="65" charset="-120"/>
                <a:ea typeface="標楷體" panose="03000509000000000000" pitchFamily="65" charset="-120"/>
              </a:rPr>
              <a:t>	</a:t>
            </a:r>
            <a:r>
              <a:rPr lang="zh-TW" altLang="en-US" sz="3600" dirty="0">
                <a:latin typeface="標楷體" panose="03000509000000000000" pitchFamily="65" charset="-120"/>
                <a:ea typeface="標楷體" panose="03000509000000000000" pitchFamily="65" charset="-120"/>
              </a:rPr>
              <a:t>本發明提出了一種創新的顯示背光控制節能技術。對視訊解碼器</a:t>
            </a:r>
            <a:r>
              <a:rPr lang="en-US" altLang="zh-TW" sz="3600" dirty="0">
                <a:latin typeface="標楷體" panose="03000509000000000000" pitchFamily="65" charset="-120"/>
                <a:ea typeface="標楷體" panose="03000509000000000000" pitchFamily="65" charset="-120"/>
              </a:rPr>
              <a:t>MV</a:t>
            </a:r>
            <a:r>
              <a:rPr lang="zh-TW" altLang="en-US" sz="3600" dirty="0">
                <a:latin typeface="標楷體" panose="03000509000000000000" pitchFamily="65" charset="-120"/>
                <a:ea typeface="標楷體" panose="03000509000000000000" pitchFamily="65" charset="-120"/>
              </a:rPr>
              <a:t>（運動向量）的分析來進行背光控制，背光控制包括兩種不同的方法；第一種方法是當運動向量的分析值大於某個臨界值時，將對此張畫面進行計算背光功耗和像素補償比率；第二種方法是當運動向量的分析值小於某個臨界值時，使用前一張畫面的背光功耗和像素補償比率，進而不再計算背光功耗和像素補償比率；該方法有效地降低了計算複雜度以增加背光控制性能。本發明的新穎之處在於，它是將運動向量分析用於顯示器背光節能控制的首例。使用目前的技術正規視訊計算的複雜度和時間的花費都有效地降低高達</a:t>
            </a:r>
            <a:r>
              <a:rPr lang="en-US" altLang="zh-TW" sz="3600" dirty="0">
                <a:latin typeface="標楷體" panose="03000509000000000000" pitchFamily="65" charset="-120"/>
                <a:ea typeface="標楷體" panose="03000509000000000000" pitchFamily="65" charset="-120"/>
              </a:rPr>
              <a:t>60-90</a:t>
            </a:r>
            <a:r>
              <a:rPr lang="zh-TW" altLang="en-US" sz="3600" dirty="0">
                <a:latin typeface="標楷體" panose="03000509000000000000" pitchFamily="65" charset="-120"/>
                <a:ea typeface="標楷體" panose="03000509000000000000" pitchFamily="65" charset="-120"/>
              </a:rPr>
              <a:t>％。</a:t>
            </a:r>
            <a:endParaRPr lang="zh-TW" altLang="zh-TW" sz="3600" dirty="0" smtClean="0">
              <a:latin typeface="標楷體" panose="03000509000000000000" pitchFamily="65" charset="-120"/>
              <a:ea typeface="標楷體" panose="03000509000000000000" pitchFamily="65" charset="-120"/>
            </a:endParaRPr>
          </a:p>
          <a:p>
            <a:endParaRPr lang="en-US" altLang="zh-TW" sz="3600" dirty="0" smtClean="0">
              <a:latin typeface="標楷體" panose="03000509000000000000" pitchFamily="65" charset="-120"/>
              <a:ea typeface="標楷體" panose="03000509000000000000" pitchFamily="65" charset="-120"/>
            </a:endParaRPr>
          </a:p>
        </p:txBody>
      </p:sp>
      <p:sp>
        <p:nvSpPr>
          <p:cNvPr id="9" name="文字方塊 8"/>
          <p:cNvSpPr txBox="1"/>
          <p:nvPr/>
        </p:nvSpPr>
        <p:spPr>
          <a:xfrm>
            <a:off x="1403186" y="29679849"/>
            <a:ext cx="12125092" cy="10125849"/>
          </a:xfrm>
          <a:prstGeom prst="rect">
            <a:avLst/>
          </a:prstGeom>
          <a:noFill/>
        </p:spPr>
        <p:txBody>
          <a:bodyPr wrap="square" rtlCol="0">
            <a:spAutoFit/>
          </a:bodyPr>
          <a:lstStyle/>
          <a:p>
            <a:r>
              <a:rPr lang="zh-TW" altLang="zh-TW" sz="4000" b="1" dirty="0">
                <a:latin typeface="標楷體" panose="03000509000000000000" pitchFamily="65" charset="-120"/>
                <a:ea typeface="標楷體" panose="03000509000000000000" pitchFamily="65" charset="-120"/>
              </a:rPr>
              <a:t>簡述專利特色及重要性</a:t>
            </a:r>
            <a:r>
              <a:rPr lang="ve-ZA" altLang="zh-TW" sz="4000" b="1" dirty="0" smtClean="0">
                <a:latin typeface="標楷體" panose="03000509000000000000" pitchFamily="65" charset="-120"/>
                <a:ea typeface="標楷體" panose="03000509000000000000" pitchFamily="65" charset="-120"/>
              </a:rPr>
              <a:t>:</a:t>
            </a:r>
          </a:p>
          <a:p>
            <a:endParaRPr lang="ve-ZA" altLang="zh-TW" sz="3600" dirty="0">
              <a:latin typeface="標楷體" panose="03000509000000000000" pitchFamily="65" charset="-120"/>
              <a:ea typeface="標楷體" panose="03000509000000000000" pitchFamily="65" charset="-120"/>
            </a:endParaRPr>
          </a:p>
          <a:p>
            <a:r>
              <a:rPr lang="en-US" altLang="zh-TW" sz="3600" dirty="0" smtClean="0">
                <a:latin typeface="標楷體" panose="03000509000000000000" pitchFamily="65" charset="-120"/>
                <a:ea typeface="標楷體" panose="03000509000000000000" pitchFamily="65" charset="-120"/>
              </a:rPr>
              <a:t>	</a:t>
            </a:r>
            <a:r>
              <a:rPr lang="zh-TW" altLang="en-US" sz="3600" dirty="0">
                <a:latin typeface="標楷體" panose="03000509000000000000" pitchFamily="65" charset="-120"/>
                <a:ea typeface="標楷體" panose="03000509000000000000" pitchFamily="65" charset="-120"/>
              </a:rPr>
              <a:t>本發明設計了一種顯示器背光控制節能技術，現有的背光控制節能技術為每一張畫面重新計算每個顯示器或區塊的背光功耗和像素補償比率，對於每秒</a:t>
            </a:r>
            <a:r>
              <a:rPr lang="en-US" altLang="zh-TW" sz="3600" dirty="0">
                <a:latin typeface="標楷體" panose="03000509000000000000" pitchFamily="65" charset="-120"/>
                <a:ea typeface="標楷體" panose="03000509000000000000" pitchFamily="65" charset="-120"/>
              </a:rPr>
              <a:t>30</a:t>
            </a:r>
            <a:r>
              <a:rPr lang="zh-TW" altLang="en-US" sz="3600" dirty="0">
                <a:latin typeface="標楷體" panose="03000509000000000000" pitchFamily="65" charset="-120"/>
                <a:ea typeface="標楷體" panose="03000509000000000000" pitchFamily="65" charset="-120"/>
              </a:rPr>
              <a:t>至</a:t>
            </a:r>
            <a:r>
              <a:rPr lang="en-US" altLang="zh-TW" sz="3600" dirty="0">
                <a:latin typeface="標楷體" panose="03000509000000000000" pitchFamily="65" charset="-120"/>
                <a:ea typeface="標楷體" panose="03000509000000000000" pitchFamily="65" charset="-120"/>
              </a:rPr>
              <a:t>60</a:t>
            </a:r>
            <a:r>
              <a:rPr lang="zh-TW" altLang="en-US" sz="3600" dirty="0">
                <a:latin typeface="標楷體" panose="03000509000000000000" pitchFamily="65" charset="-120"/>
                <a:ea typeface="標楷體" panose="03000509000000000000" pitchFamily="65" charset="-120"/>
              </a:rPr>
              <a:t>張的連續運動視訊畫面，這會提高計算的複雜度，因此可能發生視訊播放延遲，並且高度計算所耗費的成本太過昂貴；本發明提出了一種創新的顯示背光控制節能技術，此技術基於兩種不同方法進行視訊解碼運動向量的分析來進行背光控制，第一種方法是當運動向量的分析值大於某個臨界值時，畫面就依照現有方法那樣計算背光功耗和像素補償比率；第二種方法是當運動向量的分析值小於某個臨界值時，使用前一張畫面的背光功耗和像素補償比，因此不在畫面上再次計算背光功耗和像素補償比率以節省計算的複雜度。本發明有效降低了計算複雜度，提高了背光控制效率，本發明的新穎之處在於，它是將運動向量分析用於顯示器背光節能控制的首例，節省時間可以達到</a:t>
            </a:r>
            <a:r>
              <a:rPr lang="en-US" altLang="zh-TW" sz="3600" dirty="0">
                <a:latin typeface="標楷體" panose="03000509000000000000" pitchFamily="65" charset="-120"/>
                <a:ea typeface="標楷體" panose="03000509000000000000" pitchFamily="65" charset="-120"/>
              </a:rPr>
              <a:t>60-90</a:t>
            </a:r>
            <a:r>
              <a:rPr lang="zh-TW" altLang="en-US" sz="3600" dirty="0" smtClean="0">
                <a:latin typeface="標楷體" panose="03000509000000000000" pitchFamily="65" charset="-120"/>
                <a:ea typeface="標楷體" panose="03000509000000000000" pitchFamily="65" charset="-120"/>
              </a:rPr>
              <a:t>％。</a:t>
            </a:r>
            <a:endParaRPr lang="zh-TW" altLang="zh-TW" sz="3600" dirty="0" smtClean="0">
              <a:latin typeface="標楷體" panose="03000509000000000000" pitchFamily="65" charset="-120"/>
              <a:ea typeface="標楷體" panose="03000509000000000000" pitchFamily="65" charset="-120"/>
            </a:endParaRPr>
          </a:p>
          <a:p>
            <a:endParaRPr lang="en-US" altLang="zh-TW" sz="3600" dirty="0">
              <a:latin typeface="標楷體" panose="03000509000000000000" pitchFamily="65" charset="-120"/>
              <a:ea typeface="標楷體" panose="03000509000000000000" pitchFamily="65" charset="-120"/>
            </a:endParaRPr>
          </a:p>
        </p:txBody>
      </p:sp>
      <p:sp>
        <p:nvSpPr>
          <p:cNvPr id="17" name="文字方塊 16"/>
          <p:cNvSpPr txBox="1"/>
          <p:nvPr/>
        </p:nvSpPr>
        <p:spPr>
          <a:xfrm>
            <a:off x="3672633" y="27662734"/>
            <a:ext cx="6336704" cy="707886"/>
          </a:xfrm>
          <a:prstGeom prst="rect">
            <a:avLst/>
          </a:prstGeom>
          <a:noFill/>
        </p:spPr>
        <p:txBody>
          <a:bodyPr wrap="square" rtlCol="0">
            <a:spAutoFit/>
          </a:bodyPr>
          <a:lstStyle/>
          <a:p>
            <a:r>
              <a:rPr lang="en-US" altLang="zh-TW" sz="4000" dirty="0"/>
              <a:t>Figure 1. </a:t>
            </a:r>
            <a:r>
              <a:rPr lang="en-US" altLang="zh-TW" sz="4000" dirty="0" smtClean="0"/>
              <a:t>Motion</a:t>
            </a:r>
            <a:r>
              <a:rPr lang="zh-TW" altLang="en-US" sz="4000" dirty="0" smtClean="0"/>
              <a:t> </a:t>
            </a:r>
            <a:r>
              <a:rPr lang="en-US" altLang="zh-TW" sz="4000" dirty="0" smtClean="0"/>
              <a:t>estimation</a:t>
            </a:r>
            <a:endParaRPr lang="zh-TW" altLang="zh-TW" sz="4000" dirty="0"/>
          </a:p>
        </p:txBody>
      </p:sp>
      <p:sp>
        <p:nvSpPr>
          <p:cNvPr id="16" name="文字方塊 15"/>
          <p:cNvSpPr txBox="1"/>
          <p:nvPr/>
        </p:nvSpPr>
        <p:spPr>
          <a:xfrm>
            <a:off x="18846016" y="24821466"/>
            <a:ext cx="6912768" cy="707886"/>
          </a:xfrm>
          <a:prstGeom prst="rect">
            <a:avLst/>
          </a:prstGeom>
          <a:noFill/>
        </p:spPr>
        <p:txBody>
          <a:bodyPr wrap="square" rtlCol="0">
            <a:spAutoFit/>
          </a:bodyPr>
          <a:lstStyle/>
          <a:p>
            <a:r>
              <a:rPr lang="en-US" altLang="zh-TW" sz="4000" dirty="0"/>
              <a:t>Figure </a:t>
            </a:r>
            <a:r>
              <a:rPr lang="en-US" altLang="zh-TW" sz="4000" dirty="0" smtClean="0"/>
              <a:t>2</a:t>
            </a:r>
            <a:r>
              <a:rPr lang="en-US" altLang="zh-TW" sz="4000" dirty="0"/>
              <a:t>. Frame comparison</a:t>
            </a:r>
            <a:endParaRPr lang="zh-TW" altLang="zh-TW" sz="4000" dirty="0"/>
          </a:p>
        </p:txBody>
      </p:sp>
      <p:sp>
        <p:nvSpPr>
          <p:cNvPr id="3" name="文字方塊 2"/>
          <p:cNvSpPr txBox="1"/>
          <p:nvPr/>
        </p:nvSpPr>
        <p:spPr>
          <a:xfrm>
            <a:off x="15035179" y="6049633"/>
            <a:ext cx="15450007" cy="10125849"/>
          </a:xfrm>
          <a:prstGeom prst="rect">
            <a:avLst/>
          </a:prstGeom>
          <a:noFill/>
        </p:spPr>
        <p:txBody>
          <a:bodyPr wrap="square" rtlCol="0">
            <a:spAutoFit/>
          </a:bodyPr>
          <a:lstStyle/>
          <a:p>
            <a:r>
              <a:rPr lang="en-US" altLang="zh-TW" sz="4000" b="1" dirty="0">
                <a:latin typeface="+mj-lt"/>
                <a:ea typeface="標楷體" panose="03000509000000000000" pitchFamily="65" charset="-120"/>
              </a:rPr>
              <a:t>Introduction</a:t>
            </a:r>
            <a:r>
              <a:rPr lang="zh-TW" altLang="zh-TW" sz="4000" b="1" dirty="0">
                <a:latin typeface="+mj-lt"/>
                <a:ea typeface="標楷體" panose="03000509000000000000" pitchFamily="65" charset="-120"/>
              </a:rPr>
              <a:t>：</a:t>
            </a:r>
            <a:endParaRPr lang="en-US" altLang="zh-TW" sz="4000" b="1" dirty="0">
              <a:latin typeface="+mj-lt"/>
              <a:ea typeface="標楷體" panose="03000509000000000000" pitchFamily="65" charset="-120"/>
            </a:endParaRPr>
          </a:p>
          <a:p>
            <a:endParaRPr lang="zh-TW" altLang="zh-TW" sz="3600" dirty="0">
              <a:latin typeface="+mn-lt"/>
              <a:ea typeface="標楷體" panose="03000509000000000000" pitchFamily="65" charset="-120"/>
            </a:endParaRPr>
          </a:p>
          <a:p>
            <a:pPr algn="just"/>
            <a:r>
              <a:rPr lang="ve-ZA" altLang="zh-TW" sz="3600" dirty="0">
                <a:latin typeface="+mn-lt"/>
              </a:rPr>
              <a:t>	This invention presents an innovative display backlight control energy-saving technology. The backlight control was based on the analysis of video decoder MV (Motion Vector). Backlight control includes two different ways. The first method is when the analysis value of the motion vector is greater than a certain critical value, the frame calculates the backlight energy consumption and the pixel compensation ratio. The second method is when the analysis value of the motion vector is less than a certain critical value, the backlight power consumption and the pixel compensation ratio of the previous frame are used; the backlight energy consumption and pixel compensation ratio is not calculated again. This method effectively reduces the computational complexity to increase the backlight control performance. The novelty of this invention is that it is the first work to use motion vector analysis for display backlight energy saving control.The use of the technology of the present work effectively reduces the computational complexity and time up to 60-90% in a standard video dataset.</a:t>
            </a:r>
            <a:endParaRPr lang="zh-TW" altLang="en-US" sz="3600" dirty="0">
              <a:latin typeface="+mn-lt"/>
            </a:endParaRPr>
          </a:p>
          <a:p>
            <a:endParaRPr lang="zh-TW" altLang="en-US" sz="3600" dirty="0"/>
          </a:p>
        </p:txBody>
      </p:sp>
      <p:pic>
        <p:nvPicPr>
          <p:cNvPr id="22" name="圖片 21" descr="F:\10326317姜宇樑\10326317論文\MV.jpg"/>
          <p:cNvPicPr/>
          <p:nvPr/>
        </p:nvPicPr>
        <p:blipFill>
          <a:blip r:embed="rId4">
            <a:extLst>
              <a:ext uri="{28A0092B-C50C-407E-A947-70E740481C1C}">
                <a14:useLocalDpi xmlns:a14="http://schemas.microsoft.com/office/drawing/2010/main" val="0"/>
              </a:ext>
            </a:extLst>
          </a:blip>
          <a:srcRect/>
          <a:stretch>
            <a:fillRect/>
          </a:stretch>
        </p:blipFill>
        <p:spPr bwMode="auto">
          <a:xfrm>
            <a:off x="1911503" y="19558905"/>
            <a:ext cx="11490412" cy="7804435"/>
          </a:xfrm>
          <a:prstGeom prst="rect">
            <a:avLst/>
          </a:prstGeom>
          <a:noFill/>
          <a:ln>
            <a:noFill/>
          </a:ln>
        </p:spPr>
      </p:pic>
      <p:sp>
        <p:nvSpPr>
          <p:cNvPr id="4" name="文字方塊 3"/>
          <p:cNvSpPr txBox="1"/>
          <p:nvPr/>
        </p:nvSpPr>
        <p:spPr>
          <a:xfrm>
            <a:off x="15152269" y="26816527"/>
            <a:ext cx="15215829" cy="13449836"/>
          </a:xfrm>
          <a:prstGeom prst="rect">
            <a:avLst/>
          </a:prstGeom>
          <a:noFill/>
        </p:spPr>
        <p:txBody>
          <a:bodyPr wrap="square" rtlCol="0">
            <a:spAutoFit/>
          </a:bodyPr>
          <a:lstStyle/>
          <a:p>
            <a:r>
              <a:rPr lang="en-US" altLang="zh-TW" sz="4000" b="1" dirty="0">
                <a:ea typeface="標楷體" panose="03000509000000000000" pitchFamily="65" charset="-120"/>
              </a:rPr>
              <a:t>Characteristics and importance:</a:t>
            </a:r>
          </a:p>
          <a:p>
            <a:endParaRPr lang="en-US" altLang="zh-TW" sz="3600" b="1" dirty="0">
              <a:ea typeface="標楷體" panose="03000509000000000000" pitchFamily="65" charset="-120"/>
            </a:endParaRPr>
          </a:p>
          <a:p>
            <a:pPr algn="just"/>
            <a:r>
              <a:rPr lang="ve-ZA" altLang="zh-TW" sz="3600" dirty="0"/>
              <a:t>	This invention designs a monitor backlight control energy-saving technology. The existing backlight control energy-saving technologies recalculate the backlight energy and the pixel compensation ratio of each display or block for each frame. For 30- to 60- frames-per-second continuous motion video images, it will result in high computational complexity. In addition, delay may also occur and high-speed computing costs is too expensive. This invention presents an innovative display backlight control energy-saving technology. The backlight control is based on the analysis of the video decoder motion vector which is classified into two different methods. The first method is when the analyzed value of the motion vector is greater than a certain critical value, the image calculates the backlight energy consumption and the pixel compensation ratio, as in existing methods. The second method is when the analyzed value of the motion vector is less than a certain critical value, the backlight power consumption and the pixel compensation ratio of the previous frame is used; the backlight energy consumption and pixel compensation ratio is not calculated on the screen again to save computational complexity. This method effectively reduced the computational complexity to increase the backlight control efficiency. The novelty of this invention is that it is the first work to use motion vector analysis for display backlight energy saving control. The time saving can achieve by up to 60-90%.</a:t>
            </a:r>
            <a:endParaRPr lang="zh-TW" altLang="zh-TW" sz="3600" dirty="0">
              <a:latin typeface="標楷體" panose="03000509000000000000" pitchFamily="65" charset="-120"/>
              <a:ea typeface="標楷體" panose="03000509000000000000" pitchFamily="65" charset="-120"/>
            </a:endParaRPr>
          </a:p>
          <a:p>
            <a:endParaRPr lang="zh-TW" altLang="en-US" sz="3600" dirty="0"/>
          </a:p>
        </p:txBody>
      </p:sp>
      <p:pic>
        <p:nvPicPr>
          <p:cNvPr id="6" name="圖片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737156" y="16557211"/>
            <a:ext cx="16046057" cy="7781793"/>
          </a:xfrm>
          <a:prstGeom prst="rect">
            <a:avLst/>
          </a:prstGeom>
        </p:spPr>
      </p:pic>
      <p:pic>
        <p:nvPicPr>
          <p:cNvPr id="18" name="圖片 17"/>
          <p:cNvPicPr>
            <a:picLocks noChangeAspect="1"/>
          </p:cNvPicPr>
          <p:nvPr/>
        </p:nvPicPr>
        <p:blipFill>
          <a:blip r:embed="rId6"/>
          <a:stretch>
            <a:fillRect/>
          </a:stretch>
        </p:blipFill>
        <p:spPr>
          <a:xfrm>
            <a:off x="936329" y="16540356"/>
            <a:ext cx="12801289" cy="2325802"/>
          </a:xfrm>
          <a:prstGeom prst="rect">
            <a:avLst/>
          </a:prstGeom>
        </p:spPr>
      </p:pic>
      <p:sp>
        <p:nvSpPr>
          <p:cNvPr id="19" name="文字方塊 18"/>
          <p:cNvSpPr txBox="1"/>
          <p:nvPr/>
        </p:nvSpPr>
        <p:spPr>
          <a:xfrm>
            <a:off x="3353478" y="15496434"/>
            <a:ext cx="8952861" cy="707886"/>
          </a:xfrm>
          <a:prstGeom prst="rect">
            <a:avLst/>
          </a:prstGeom>
          <a:noFill/>
        </p:spPr>
        <p:txBody>
          <a:bodyPr wrap="square" rtlCol="0">
            <a:spAutoFit/>
          </a:bodyPr>
          <a:lstStyle/>
          <a:p>
            <a:r>
              <a:rPr lang="en-US" altLang="zh-TW" sz="4000" dirty="0" smtClean="0"/>
              <a:t>Table </a:t>
            </a:r>
            <a:r>
              <a:rPr lang="en-US" altLang="zh-TW" sz="4000" dirty="0"/>
              <a:t>I</a:t>
            </a:r>
            <a:r>
              <a:rPr lang="en-US" altLang="zh-TW" sz="4000" dirty="0" smtClean="0"/>
              <a:t>. Contribution of this invention</a:t>
            </a:r>
            <a:endParaRPr lang="zh-TW" altLang="zh-TW"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21175" rtl="0" eaLnBrk="1" fontAlgn="base" latinLnBrk="0" hangingPunct="1">
          <a:lnSpc>
            <a:spcPct val="100000"/>
          </a:lnSpc>
          <a:spcBef>
            <a:spcPct val="0"/>
          </a:spcBef>
          <a:spcAft>
            <a:spcPct val="0"/>
          </a:spcAft>
          <a:buClrTx/>
          <a:buSzTx/>
          <a:buFontTx/>
          <a:buNone/>
          <a:tabLst/>
          <a:defRPr kumimoji="1" lang="zh-TW" altLang="en-US" sz="85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21175" rtl="0" eaLnBrk="1" fontAlgn="base" latinLnBrk="0" hangingPunct="1">
          <a:lnSpc>
            <a:spcPct val="100000"/>
          </a:lnSpc>
          <a:spcBef>
            <a:spcPct val="0"/>
          </a:spcBef>
          <a:spcAft>
            <a:spcPct val="0"/>
          </a:spcAft>
          <a:buClrTx/>
          <a:buSzTx/>
          <a:buFontTx/>
          <a:buNone/>
          <a:tabLst/>
          <a:defRPr kumimoji="1" lang="zh-TW" altLang="en-US" sz="85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2517</TotalTime>
  <Words>94</Words>
  <Application>Microsoft Office PowerPoint</Application>
  <PresentationFormat>自訂</PresentationFormat>
  <Paragraphs>22</Paragraphs>
  <Slides>1</Slides>
  <Notes>1</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vt:i4>
      </vt:variant>
    </vt:vector>
  </HeadingPairs>
  <TitlesOfParts>
    <vt:vector size="6" baseType="lpstr">
      <vt:lpstr>新細明體</vt:lpstr>
      <vt:lpstr>標楷體</vt:lpstr>
      <vt:lpstr>Arial</vt:lpstr>
      <vt:lpstr>Times New Roman</vt:lpstr>
      <vt:lpstr>預設簡報設計</vt:lpstr>
      <vt:lpstr>PowerPoint 簡報</vt:lpstr>
    </vt:vector>
  </TitlesOfParts>
  <Company>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陳興芝</dc:creator>
  <cp:lastModifiedBy>chrischen</cp:lastModifiedBy>
  <cp:revision>67</cp:revision>
  <cp:lastPrinted>2014-08-21T16:16:40Z</cp:lastPrinted>
  <dcterms:created xsi:type="dcterms:W3CDTF">2011-09-06T03:08:35Z</dcterms:created>
  <dcterms:modified xsi:type="dcterms:W3CDTF">2018-08-28T03:05:53Z</dcterms:modified>
</cp:coreProperties>
</file>